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89" r:id="rId4"/>
  </p:sldMasterIdLst>
  <p:notesMasterIdLst>
    <p:notesMasterId r:id="rId14"/>
  </p:notesMasterIdLst>
  <p:handoutMasterIdLst>
    <p:handoutMasterId r:id="rId15"/>
  </p:handoutMasterIdLst>
  <p:sldIdLst>
    <p:sldId id="3841" r:id="rId5"/>
    <p:sldId id="3929" r:id="rId6"/>
    <p:sldId id="3940" r:id="rId7"/>
    <p:sldId id="3949" r:id="rId8"/>
    <p:sldId id="3950" r:id="rId9"/>
    <p:sldId id="3951" r:id="rId10"/>
    <p:sldId id="3952" r:id="rId11"/>
    <p:sldId id="3955" r:id="rId12"/>
    <p:sldId id="3867" r:id="rId13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 Slides" id="{AA3E7F7F-BD4B-6A4F-A05D-58F2EE813DD6}">
          <p14:sldIdLst>
            <p14:sldId id="3841"/>
            <p14:sldId id="3929"/>
            <p14:sldId id="3940"/>
            <p14:sldId id="3949"/>
            <p14:sldId id="3950"/>
            <p14:sldId id="3951"/>
            <p14:sldId id="3952"/>
            <p14:sldId id="3955"/>
            <p14:sldId id="3867"/>
          </p14:sldIdLst>
        </p14:section>
      </p14:sectionLst>
    </p:ext>
    <p:ext uri="{EFAFB233-063F-42B5-8137-9DF3F51BA10A}">
      <p15:sldGuideLst xmlns:p15="http://schemas.microsoft.com/office/powerpoint/2012/main">
        <p15:guide id="7" orient="horz" pos="2592" userDrawn="1">
          <p15:clr>
            <a:srgbClr val="A4A3A4"/>
          </p15:clr>
        </p15:guide>
        <p15:guide id="8" orient="horz" pos="1560" userDrawn="1">
          <p15:clr>
            <a:srgbClr val="A4A3A4"/>
          </p15:clr>
        </p15:guide>
        <p15:guide id="9" pos="7008" userDrawn="1">
          <p15:clr>
            <a:srgbClr val="A4A3A4"/>
          </p15:clr>
        </p15:guide>
        <p15:guide id="10" orient="horz" pos="3168" userDrawn="1">
          <p15:clr>
            <a:srgbClr val="A4A3A4"/>
          </p15:clr>
        </p15:guide>
        <p15:guide id="11" pos="648" userDrawn="1">
          <p15:clr>
            <a:srgbClr val="A4A3A4"/>
          </p15:clr>
        </p15:guide>
        <p15:guide id="12" pos="4968" userDrawn="1">
          <p15:clr>
            <a:srgbClr val="A4A3A4"/>
          </p15:clr>
        </p15:guide>
        <p15:guide id="13" pos="504" userDrawn="1">
          <p15:clr>
            <a:srgbClr val="A4A3A4"/>
          </p15:clr>
        </p15:guide>
        <p15:guide id="14" orient="horz" pos="2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Sabol - Transact" initials="TS-T" lastIdx="19" clrIdx="0">
    <p:extLst>
      <p:ext uri="{19B8F6BF-5375-455C-9EA6-DF929625EA0E}">
        <p15:presenceInfo xmlns:p15="http://schemas.microsoft.com/office/powerpoint/2012/main" userId="S::thomas.sabol@blackboard.com::fb1d3c53-155f-4405-8b16-0be03bfd4393" providerId="AD"/>
      </p:ext>
    </p:extLst>
  </p:cmAuthor>
  <p:cmAuthor id="2" name="JoAnn Simmons" initials="JS" lastIdx="1" clrIdx="1">
    <p:extLst>
      <p:ext uri="{19B8F6BF-5375-455C-9EA6-DF929625EA0E}">
        <p15:presenceInfo xmlns:p15="http://schemas.microsoft.com/office/powerpoint/2012/main" userId="S::Josephine.Simmons@Transactcampus.com::00398dd9-b64f-4d1c-81f2-5a4e257ff491" providerId="AD"/>
      </p:ext>
    </p:extLst>
  </p:cmAuthor>
  <p:cmAuthor id="3" name="Maria Aguirre" initials="MA" lastIdx="16" clrIdx="2">
    <p:extLst>
      <p:ext uri="{19B8F6BF-5375-455C-9EA6-DF929625EA0E}">
        <p15:presenceInfo xmlns:p15="http://schemas.microsoft.com/office/powerpoint/2012/main" userId="S::Maria.Aguirre@Transactcampus.com::5936885b-efe4-418a-9eb3-83562b6e555e" providerId="AD"/>
      </p:ext>
    </p:extLst>
  </p:cmAuthor>
  <p:cmAuthor id="4" name="Jill Clark" initials="JC" lastIdx="2" clrIdx="3">
    <p:extLst>
      <p:ext uri="{19B8F6BF-5375-455C-9EA6-DF929625EA0E}">
        <p15:presenceInfo xmlns:p15="http://schemas.microsoft.com/office/powerpoint/2012/main" userId="S::jill.clark@transactcampus.com::1563c025-12ce-4e43-8881-5a2c090aa725" providerId="AD"/>
      </p:ext>
    </p:extLst>
  </p:cmAuthor>
  <p:cmAuthor id="5" name="Laura McLaughlin" initials="LM" lastIdx="4" clrIdx="4">
    <p:extLst>
      <p:ext uri="{19B8F6BF-5375-455C-9EA6-DF929625EA0E}">
        <p15:presenceInfo xmlns:p15="http://schemas.microsoft.com/office/powerpoint/2012/main" userId="S::laura.newell-mclaughlin@transactcampus.com::35f0c2c3-eca6-4245-8087-e8ba6454fb9b" providerId="AD"/>
      </p:ext>
    </p:extLst>
  </p:cmAuthor>
  <p:cmAuthor id="6" name="Jennifer Chellew" initials="JC" lastIdx="9" clrIdx="5">
    <p:extLst>
      <p:ext uri="{19B8F6BF-5375-455C-9EA6-DF929625EA0E}">
        <p15:presenceInfo xmlns:p15="http://schemas.microsoft.com/office/powerpoint/2012/main" userId="S::Jennifer.Chellew@Transactcampus.com::04af1c05-e8d8-4c93-b449-5e396cc0d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C2D6"/>
    <a:srgbClr val="B01E23"/>
    <a:srgbClr val="308EB1"/>
    <a:srgbClr val="FF525C"/>
    <a:srgbClr val="ECECEC"/>
    <a:srgbClr val="000000"/>
    <a:srgbClr val="E05D5F"/>
    <a:srgbClr val="C78976"/>
    <a:srgbClr val="DF584F"/>
    <a:srgbClr val="F4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00063-2B55-48A6-8E2C-6D4047860F63}" v="5" dt="2022-05-25T17:28:11.950"/>
  </p1510:revLst>
</p1510:revInfo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94"/>
    <p:restoredTop sz="94944"/>
  </p:normalViewPr>
  <p:slideViewPr>
    <p:cSldViewPr snapToGrid="0">
      <p:cViewPr varScale="1">
        <p:scale>
          <a:sx n="61" d="100"/>
          <a:sy n="61" d="100"/>
        </p:scale>
        <p:origin x="1420" y="60"/>
      </p:cViewPr>
      <p:guideLst>
        <p:guide orient="horz" pos="2592"/>
        <p:guide orient="horz" pos="1560"/>
        <p:guide pos="7008"/>
        <p:guide orient="horz" pos="3168"/>
        <p:guide pos="648"/>
        <p:guide pos="4968"/>
        <p:guide pos="504"/>
        <p:guide orient="horz" pos="2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36" d="100"/>
          <a:sy n="136" d="100"/>
        </p:scale>
        <p:origin x="4728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4A52D2-77E8-4AF8-B13F-10870529F6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EAF28-88DE-44B2-914D-BD9DA39492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D2450-B723-4718-B753-4B544118DA42}" type="datetime1">
              <a:rPr lang="en-US" smtClean="0"/>
              <a:t>5/28/2024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D1FD3-1A51-437C-839B-B5B5741D7A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Transact Campus - Internal Use Only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40C0B-EE4B-47A8-B2E1-D46D0965F2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5BA9B-9AA1-4E13-8EF0-F5F924D8E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188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1260E-5A87-4037-A6E1-A524B2C47C63}" type="datetime1">
              <a:rPr lang="en-US" smtClean="0"/>
              <a:t>5/28/2024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Transact Campus - Internal Use Only &amp;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1D8A0-164D-4C24-81E9-FC0170883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2778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1D8A0-164D-4C24-81E9-FC017088303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E7DF4-35AB-44E7-955C-3FE3897D6B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DBEAE76-C45D-4186-9633-5C59BC257127}" type="datetime1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94AD7-F39C-402B-831E-AB0D340B9E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Transact Campus - Internal Use Only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1978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1D8A0-164D-4C24-81E9-FC017088303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E7DF4-35AB-44E7-955C-3FE3897D6B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DBEAE76-C45D-4186-9633-5C59BC257127}" type="datetime1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94AD7-F39C-402B-831E-AB0D340B9E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Transact Campus - Internal Use Only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89117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1D8A0-164D-4C24-81E9-FC017088303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E7DF4-35AB-44E7-955C-3FE3897D6B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DBEAE76-C45D-4186-9633-5C59BC257127}" type="datetime1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94AD7-F39C-402B-831E-AB0D340B9E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Transact Campus - Internal Use Only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6405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E438CC-3EDA-DA4C-B48D-6F35AAB67A6A}"/>
              </a:ext>
            </a:extLst>
          </p:cNvPr>
          <p:cNvSpPr/>
          <p:nvPr userDrawn="1"/>
        </p:nvSpPr>
        <p:spPr>
          <a:xfrm flipV="1">
            <a:off x="-9834" y="6370133"/>
            <a:ext cx="12201833" cy="495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8A090-1EDF-CF46-9014-53FE254C237B}"/>
              </a:ext>
            </a:extLst>
          </p:cNvPr>
          <p:cNvSpPr/>
          <p:nvPr userDrawn="1"/>
        </p:nvSpPr>
        <p:spPr>
          <a:xfrm flipV="1">
            <a:off x="0" y="0"/>
            <a:ext cx="12192000" cy="11012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7D40DD-3136-4F88-B4F7-81A1EBB6A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29839"/>
            <a:ext cx="11353800" cy="570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EDFD6-B9D3-1D40-9A69-7AC862BCF477}"/>
              </a:ext>
            </a:extLst>
          </p:cNvPr>
          <p:cNvSpPr txBox="1"/>
          <p:nvPr userDrawn="1"/>
        </p:nvSpPr>
        <p:spPr>
          <a:xfrm>
            <a:off x="11325753" y="6378088"/>
            <a:ext cx="74771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000" b="0" i="0" strike="noStrike" spc="0" smtClean="0">
                <a:solidFill>
                  <a:schemeClr val="bg2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000" b="0" i="0" strike="noStrike" spc="0" dirty="0">
              <a:solidFill>
                <a:schemeClr val="bg2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3C3288-1DD2-0D4D-A817-B989B197F4CE}"/>
              </a:ext>
            </a:extLst>
          </p:cNvPr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40131B-116E-C047-A036-0DA85B48E3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1732885"/>
            <a:ext cx="2882900" cy="425450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buNone/>
              <a:defRPr sz="2200" b="1" i="0">
                <a:solidFill>
                  <a:srgbClr val="DF584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4EFE93-768D-6148-BDA8-1637057E7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3454" y="2256854"/>
            <a:ext cx="4889500" cy="358775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10000"/>
              </a:lnSpc>
              <a:buNone/>
              <a:defRPr sz="1600" b="0" i="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9650E85-2FEC-4B4F-8165-C1421EF61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1608" y="2256100"/>
            <a:ext cx="4706938" cy="3338512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  <a:lvl2pPr marL="457200">
              <a:lnSpc>
                <a:spcPct val="100000"/>
              </a:lnSpc>
              <a:buClr>
                <a:schemeClr val="accent1"/>
              </a:buClr>
              <a:buFont typeface="System Font Regular"/>
              <a:buChar char="-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A4671D3-3A56-FA4E-9285-111236C1C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   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5DF95-4997-5C43-BD40-E9C62E028C85}"/>
              </a:ext>
            </a:extLst>
          </p:cNvPr>
          <p:cNvSpPr txBox="1"/>
          <p:nvPr userDrawn="1"/>
        </p:nvSpPr>
        <p:spPr>
          <a:xfrm>
            <a:off x="1028700" y="6490992"/>
            <a:ext cx="4081283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Transact Campus </a:t>
            </a:r>
            <a:r>
              <a:rPr lang="en-US" sz="1000" dirty="0">
                <a:solidFill>
                  <a:schemeClr val="tx2"/>
                </a:solidFill>
              </a:rPr>
              <a:t>| </a:t>
            </a:r>
            <a:r>
              <a:rPr lang="en-US" sz="1000" dirty="0">
                <a:solidFill>
                  <a:schemeClr val="tx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18183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648" userDrawn="1">
          <p15:clr>
            <a:srgbClr val="FBAE40"/>
          </p15:clr>
        </p15:guide>
        <p15:guide id="3" orient="horz" pos="1296" userDrawn="1">
          <p15:clr>
            <a:srgbClr val="FBAE40"/>
          </p15:clr>
        </p15:guide>
        <p15:guide id="4" orient="horz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E438CC-3EDA-DA4C-B48D-6F35AAB67A6A}"/>
              </a:ext>
            </a:extLst>
          </p:cNvPr>
          <p:cNvSpPr/>
          <p:nvPr userDrawn="1"/>
        </p:nvSpPr>
        <p:spPr>
          <a:xfrm flipV="1">
            <a:off x="-9834" y="6362699"/>
            <a:ext cx="12201833" cy="502734"/>
          </a:xfrm>
          <a:prstGeom prst="rect">
            <a:avLst/>
          </a:prstGeom>
          <a:solidFill>
            <a:srgbClr val="F4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E947AF-F9A6-C746-A6C9-7316085849D6}"/>
              </a:ext>
            </a:extLst>
          </p:cNvPr>
          <p:cNvSpPr/>
          <p:nvPr userDrawn="1"/>
        </p:nvSpPr>
        <p:spPr>
          <a:xfrm flipV="1">
            <a:off x="0" y="-28877"/>
            <a:ext cx="12192000" cy="11012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7D40DD-3136-4F88-B4F7-81A1EBB6A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25457"/>
            <a:ext cx="11353800" cy="570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Appendix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EDFD6-B9D3-1D40-9A69-7AC862BCF477}"/>
              </a:ext>
            </a:extLst>
          </p:cNvPr>
          <p:cNvSpPr txBox="1"/>
          <p:nvPr userDrawn="1"/>
        </p:nvSpPr>
        <p:spPr>
          <a:xfrm>
            <a:off x="11325753" y="6378088"/>
            <a:ext cx="74771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000" b="0" i="0" strike="noStrike" spc="0" smtClean="0">
                <a:solidFill>
                  <a:schemeClr val="bg2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000" b="0" i="0" strike="noStrike" spc="0" dirty="0">
              <a:solidFill>
                <a:schemeClr val="bg2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A88826-1885-D74A-B3DB-A285C78DCD34}"/>
              </a:ext>
            </a:extLst>
          </p:cNvPr>
          <p:cNvSpPr/>
          <p:nvPr userDrawn="1"/>
        </p:nvSpPr>
        <p:spPr>
          <a:xfrm>
            <a:off x="328119" y="6420062"/>
            <a:ext cx="25859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Transact Campus - Internal Use Only &amp; Confidential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DFD2B919-BB3F-324A-B2D4-9F1A5931BC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100" y="1734252"/>
            <a:ext cx="11353800" cy="4226380"/>
          </a:xfrm>
          <a:prstGeom prst="rect">
            <a:avLst/>
          </a:prstGeom>
        </p:spPr>
        <p:txBody>
          <a:bodyPr lIns="0"/>
          <a:lstStyle>
            <a:lvl1pPr>
              <a:spcAft>
                <a:spcPts val="600"/>
              </a:spcAft>
              <a:buClr>
                <a:srgbClr val="DF584F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buClr>
                <a:srgbClr val="DF584F"/>
              </a:buClr>
              <a:buFont typeface="System Font Regular"/>
              <a:buChar char="-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2000">
                <a:solidFill>
                  <a:schemeClr val="bg2"/>
                </a:solidFill>
              </a:defRPr>
            </a:lvl3pPr>
            <a:lvl4pPr>
              <a:spcAft>
                <a:spcPts val="600"/>
              </a:spcAft>
              <a:defRPr sz="2000">
                <a:solidFill>
                  <a:schemeClr val="bg2"/>
                </a:solidFill>
              </a:defRPr>
            </a:lvl4pPr>
            <a:lvl5pPr>
              <a:spcAft>
                <a:spcPts val="600"/>
              </a:spcAft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078A8E1-185B-F447-82E5-E14FE3207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  <a:solidFill>
            <a:schemeClr val="bg2"/>
          </a:solidFill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B139E-425E-5E4D-909F-4B3EFF6DB9B1}"/>
              </a:ext>
            </a:extLst>
          </p:cNvPr>
          <p:cNvSpPr txBox="1"/>
          <p:nvPr userDrawn="1"/>
        </p:nvSpPr>
        <p:spPr>
          <a:xfrm>
            <a:off x="1028700" y="6487898"/>
            <a:ext cx="4081283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Transact Campus </a:t>
            </a:r>
            <a:r>
              <a:rPr lang="en-US" sz="1000" dirty="0">
                <a:solidFill>
                  <a:schemeClr val="tx2"/>
                </a:solidFill>
              </a:rPr>
              <a:t>| </a:t>
            </a:r>
            <a:r>
              <a:rPr lang="en-US" sz="1000" dirty="0">
                <a:solidFill>
                  <a:schemeClr val="tx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5871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E1BA07-07E9-D448-832A-863EA17E5BEC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478726-F31F-0F46-B185-F41981F81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687" y="3531106"/>
            <a:ext cx="5653918" cy="1325562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C324776-C982-6640-A946-6928385E6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608EAE84-C5AC-7249-9956-B9B0552D61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6" r="39678"/>
          <a:stretch/>
        </p:blipFill>
        <p:spPr>
          <a:xfrm>
            <a:off x="6199324" y="0"/>
            <a:ext cx="5992676" cy="56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E1BA07-07E9-D448-832A-863EA17E5BEC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478726-F31F-0F46-B185-F41981F81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687" y="3531106"/>
            <a:ext cx="5653918" cy="1325562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0EC3C20-261A-EA42-86B3-EA1CB119E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FA34AFB-DFE8-2F49-8563-D156A215C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34" y="462099"/>
            <a:ext cx="5825067" cy="35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E1BA07-07E9-D448-832A-863EA17E5BEC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478726-F31F-0F46-B185-F41981F81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687" y="3531106"/>
            <a:ext cx="5653918" cy="1325562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D0AE9E8-B9A1-BD4B-ADBE-3FC77E87D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61AF582-F49A-114C-98E7-57BA08AF2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r="17003"/>
          <a:stretch/>
        </p:blipFill>
        <p:spPr>
          <a:xfrm>
            <a:off x="4269931" y="0"/>
            <a:ext cx="792207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E1BA07-07E9-D448-832A-863EA17E5BEC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478726-F31F-0F46-B185-F41981F81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687" y="3531106"/>
            <a:ext cx="5653918" cy="1325562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D9CA243-60BC-4D46-A7ED-7CFD110B9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A6847ED-845C-AA4D-A645-B4D8012BB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4"/>
          <a:stretch/>
        </p:blipFill>
        <p:spPr>
          <a:xfrm>
            <a:off x="6333067" y="-1"/>
            <a:ext cx="5858933" cy="55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8CF8E4-2CFB-2141-B8A7-589EB86244B0}"/>
              </a:ext>
            </a:extLst>
          </p:cNvPr>
          <p:cNvSpPr/>
          <p:nvPr userDrawn="1"/>
        </p:nvSpPr>
        <p:spPr>
          <a:xfrm>
            <a:off x="0" y="-37324"/>
            <a:ext cx="12192000" cy="6903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155AD-3023-1443-9C75-3FAD422D0397}"/>
              </a:ext>
            </a:extLst>
          </p:cNvPr>
          <p:cNvSpPr txBox="1"/>
          <p:nvPr userDrawn="1"/>
        </p:nvSpPr>
        <p:spPr>
          <a:xfrm>
            <a:off x="787371" y="6430089"/>
            <a:ext cx="4081283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Transact Campus </a:t>
            </a:r>
            <a:r>
              <a:rPr lang="en-US" sz="1000" dirty="0">
                <a:solidFill>
                  <a:srgbClr val="000000"/>
                </a:solidFill>
              </a:rPr>
              <a:t>| </a:t>
            </a:r>
            <a:r>
              <a:rPr lang="en-US" sz="1000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0" name="Picture 9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8F7680DE-102E-0342-A0AB-9D7A148A7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18" y="-1118664"/>
            <a:ext cx="9934438" cy="10051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7ACBD-92B9-1145-8E0C-0172C856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7" y="1092259"/>
            <a:ext cx="4386610" cy="2840522"/>
          </a:xfrm>
        </p:spPr>
        <p:txBody>
          <a:bodyPr lIns="0" anchor="b"/>
          <a:lstStyle>
            <a:lvl1pPr marL="0" indent="0" algn="l">
              <a:lnSpc>
                <a:spcPct val="75000"/>
              </a:lnSpc>
              <a:tabLst>
                <a:tab pos="1536700" algn="l"/>
              </a:tabLst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73994-F8BF-DE4F-B133-854079A7F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7" y="4211074"/>
            <a:ext cx="3431217" cy="1385579"/>
          </a:xfrm>
        </p:spPr>
        <p:txBody>
          <a:bodyPr lIns="0"/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A5432E8-837A-8949-82D6-7DA663AFE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45"/>
          <a:stretch/>
        </p:blipFill>
        <p:spPr>
          <a:xfrm>
            <a:off x="5157077" y="-37325"/>
            <a:ext cx="7099578" cy="694043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B950D56-832B-4521-AB30-9A7E18943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544" y="2459048"/>
            <a:ext cx="5881116" cy="193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3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8CF8E4-2CFB-2141-B8A7-589EB86244B0}"/>
              </a:ext>
            </a:extLst>
          </p:cNvPr>
          <p:cNvSpPr/>
          <p:nvPr userDrawn="1"/>
        </p:nvSpPr>
        <p:spPr>
          <a:xfrm>
            <a:off x="0" y="-11063"/>
            <a:ext cx="12192000" cy="68821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2BA387-7D45-1B48-AC17-D925E9C8DA22}"/>
              </a:ext>
            </a:extLst>
          </p:cNvPr>
          <p:cNvSpPr/>
          <p:nvPr userDrawn="1"/>
        </p:nvSpPr>
        <p:spPr>
          <a:xfrm>
            <a:off x="-1552059" y="-2927226"/>
            <a:ext cx="14164056" cy="287352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6447C9-F473-BB4E-A2BD-E56A85F9BF79}"/>
              </a:ext>
            </a:extLst>
          </p:cNvPr>
          <p:cNvSpPr/>
          <p:nvPr userDrawn="1"/>
        </p:nvSpPr>
        <p:spPr>
          <a:xfrm>
            <a:off x="-3590365" y="-1244729"/>
            <a:ext cx="3555419" cy="947318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9646C-5A54-4C47-A018-E8DEE77ED3CD}"/>
              </a:ext>
            </a:extLst>
          </p:cNvPr>
          <p:cNvSpPr/>
          <p:nvPr userDrawn="1"/>
        </p:nvSpPr>
        <p:spPr>
          <a:xfrm>
            <a:off x="-3657600" y="6913714"/>
            <a:ext cx="16680358" cy="905638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86F113-31DD-1F4D-8FA0-99DBFA9E94C1}"/>
              </a:ext>
            </a:extLst>
          </p:cNvPr>
          <p:cNvSpPr/>
          <p:nvPr userDrawn="1"/>
        </p:nvSpPr>
        <p:spPr>
          <a:xfrm>
            <a:off x="12261893" y="-1368440"/>
            <a:ext cx="1856232" cy="947318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4F39C-193B-464D-86E5-B5C5C548A710}"/>
              </a:ext>
            </a:extLst>
          </p:cNvPr>
          <p:cNvSpPr txBox="1"/>
          <p:nvPr userDrawn="1"/>
        </p:nvSpPr>
        <p:spPr>
          <a:xfrm>
            <a:off x="794763" y="6430089"/>
            <a:ext cx="4292421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Transact Campus </a:t>
            </a:r>
            <a:r>
              <a:rPr lang="en-US" sz="1000" dirty="0">
                <a:solidFill>
                  <a:schemeClr val="tx2"/>
                </a:solidFill>
              </a:rPr>
              <a:t>| </a:t>
            </a:r>
            <a:r>
              <a:rPr lang="en-US" sz="1000" dirty="0">
                <a:solidFill>
                  <a:schemeClr val="tx1"/>
                </a:solidFill>
              </a:rPr>
              <a:t>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FC0D73-2E8B-7F44-939D-BF957894FAFD}"/>
              </a:ext>
            </a:extLst>
          </p:cNvPr>
          <p:cNvSpPr/>
          <p:nvPr userDrawn="1"/>
        </p:nvSpPr>
        <p:spPr>
          <a:xfrm>
            <a:off x="-34946" y="-659533"/>
            <a:ext cx="9186897" cy="63560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107FAC-40D2-BE41-B5D7-514A7D2DF879}"/>
              </a:ext>
            </a:extLst>
          </p:cNvPr>
          <p:cNvSpPr/>
          <p:nvPr userDrawn="1"/>
        </p:nvSpPr>
        <p:spPr>
          <a:xfrm>
            <a:off x="-34946" y="6886254"/>
            <a:ext cx="12261893" cy="63560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949E3E4A-320F-A447-AEAF-D5B9000008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18" y="-1118664"/>
            <a:ext cx="9934438" cy="10051727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A5432E8-837A-8949-82D6-7DA663AFE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45"/>
          <a:stretch/>
        </p:blipFill>
        <p:spPr>
          <a:xfrm>
            <a:off x="5157077" y="-11063"/>
            <a:ext cx="7034923" cy="6877227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B950D56-832B-4521-AB30-9A7E18943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544" y="2459048"/>
            <a:ext cx="5881116" cy="1937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7ACBD-92B9-1145-8E0C-0172C856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7" y="1424768"/>
            <a:ext cx="4386610" cy="2840522"/>
          </a:xfrm>
        </p:spPr>
        <p:txBody>
          <a:bodyPr lIns="0" anchor="b"/>
          <a:lstStyle>
            <a:lvl1pPr algn="l">
              <a:lnSpc>
                <a:spcPct val="75000"/>
              </a:lnSpc>
              <a:defRPr sz="4000" b="1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73994-F8BF-DE4F-B133-854079A7F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7" y="4543583"/>
            <a:ext cx="3431217" cy="2025227"/>
          </a:xfrm>
        </p:spPr>
        <p:txBody>
          <a:bodyPr lIns="0"/>
          <a:lstStyle>
            <a:lvl1pPr marL="0" indent="0" algn="l">
              <a:lnSpc>
                <a:spcPct val="90000"/>
              </a:lnSpc>
              <a:buNone/>
              <a:defRPr sz="200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3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88A090-1EDF-CF46-9014-53FE254C237B}"/>
              </a:ext>
            </a:extLst>
          </p:cNvPr>
          <p:cNvSpPr/>
          <p:nvPr userDrawn="1"/>
        </p:nvSpPr>
        <p:spPr>
          <a:xfrm>
            <a:off x="0" y="1102153"/>
            <a:ext cx="12192000" cy="5290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7D40DD-3136-4F88-B4F7-81A1EBB6A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29839"/>
            <a:ext cx="11353800" cy="570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EDFD6-B9D3-1D40-9A69-7AC862BCF477}"/>
              </a:ext>
            </a:extLst>
          </p:cNvPr>
          <p:cNvSpPr txBox="1"/>
          <p:nvPr userDrawn="1"/>
        </p:nvSpPr>
        <p:spPr>
          <a:xfrm>
            <a:off x="11325753" y="6378088"/>
            <a:ext cx="74771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000" b="0" i="0" strike="noStrike" spc="0" smtClean="0">
                <a:solidFill>
                  <a:schemeClr val="bg2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000" b="0" i="0" strike="noStrike" spc="0" dirty="0">
              <a:solidFill>
                <a:schemeClr val="bg2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3C3288-1DD2-0D4D-A817-B989B197F4CE}"/>
              </a:ext>
            </a:extLst>
          </p:cNvPr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40131B-116E-C047-A036-0DA85B48E3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1732885"/>
            <a:ext cx="2882900" cy="425450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buNone/>
              <a:defRPr sz="2200" b="1" i="0">
                <a:solidFill>
                  <a:srgbClr val="DF584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4EFE93-768D-6148-BDA8-1637057E7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3454" y="2256854"/>
            <a:ext cx="4889500" cy="358775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10000"/>
              </a:lnSpc>
              <a:buNone/>
              <a:defRPr sz="1600" b="0" i="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9650E85-2FEC-4B4F-8165-C1421EF61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1608" y="2256100"/>
            <a:ext cx="4706938" cy="3338512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  <a:lvl2pPr marL="457200">
              <a:lnSpc>
                <a:spcPct val="100000"/>
              </a:lnSpc>
              <a:buClr>
                <a:schemeClr val="accent1"/>
              </a:buClr>
              <a:buFont typeface="System Font Regular"/>
              <a:buChar char="-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8E479EF-1BF2-924C-B5D4-0AD46E1B9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  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50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648" userDrawn="1">
          <p15:clr>
            <a:srgbClr val="FBAE40"/>
          </p15:clr>
        </p15:guide>
        <p15:guide id="3" orient="horz" pos="1296" userDrawn="1">
          <p15:clr>
            <a:srgbClr val="FBAE40"/>
          </p15:clr>
        </p15:guide>
        <p15:guide id="4" orient="horz" pos="15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BD134D-377F-5A4E-91AE-166B08E75C55}"/>
              </a:ext>
            </a:extLst>
          </p:cNvPr>
          <p:cNvSpPr/>
          <p:nvPr userDrawn="1"/>
        </p:nvSpPr>
        <p:spPr>
          <a:xfrm>
            <a:off x="0" y="1072336"/>
            <a:ext cx="12192000" cy="5290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083466-B28B-2C49-95CA-3B25408BF852}"/>
              </a:ext>
            </a:extLst>
          </p:cNvPr>
          <p:cNvSpPr/>
          <p:nvPr userDrawn="1"/>
        </p:nvSpPr>
        <p:spPr>
          <a:xfrm>
            <a:off x="525622" y="1799924"/>
            <a:ext cx="5271715" cy="4053941"/>
          </a:xfrm>
          <a:prstGeom prst="roundRect">
            <a:avLst>
              <a:gd name="adj" fmla="val 38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7D40DD-3136-4F88-B4F7-81A1EBB6A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32432"/>
            <a:ext cx="11315700" cy="570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E13EC78-A493-4A42-ACE9-132E4912109A}"/>
              </a:ext>
            </a:extLst>
          </p:cNvPr>
          <p:cNvSpPr/>
          <p:nvPr userDrawn="1"/>
        </p:nvSpPr>
        <p:spPr>
          <a:xfrm>
            <a:off x="6409586" y="1799924"/>
            <a:ext cx="5276685" cy="4053941"/>
          </a:xfrm>
          <a:prstGeom prst="roundRect">
            <a:avLst>
              <a:gd name="adj" fmla="val 35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5BD043-3F6E-6B43-BBF7-CED1780D5021}"/>
              </a:ext>
            </a:extLst>
          </p:cNvPr>
          <p:cNvSpPr/>
          <p:nvPr userDrawn="1"/>
        </p:nvSpPr>
        <p:spPr>
          <a:xfrm>
            <a:off x="2296234" y="2514600"/>
            <a:ext cx="2054194" cy="3899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BBEE205-2522-C24A-9B15-3C96032E2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2515" y="2465772"/>
            <a:ext cx="4521666" cy="3257550"/>
          </a:xfrm>
          <a:prstGeom prst="rect">
            <a:avLst/>
          </a:prstGeom>
        </p:spPr>
        <p:txBody>
          <a:bodyPr lIns="0"/>
          <a:lstStyle>
            <a:lvl1pPr>
              <a:spcAft>
                <a:spcPts val="600"/>
              </a:spcAft>
              <a:buClr>
                <a:srgbClr val="DF584F"/>
              </a:buClr>
              <a:defRPr sz="20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>
                <a:srgbClr val="DF584F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2000">
                <a:solidFill>
                  <a:schemeClr val="bg2"/>
                </a:solidFill>
              </a:defRPr>
            </a:lvl3pPr>
            <a:lvl4pPr>
              <a:spcAft>
                <a:spcPts val="600"/>
              </a:spcAft>
              <a:defRPr sz="2000">
                <a:solidFill>
                  <a:schemeClr val="bg2"/>
                </a:solidFill>
              </a:defRPr>
            </a:lvl4pPr>
            <a:lvl5pPr>
              <a:spcAft>
                <a:spcPts val="600"/>
              </a:spcAft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D03681C4-D9EC-D947-BC8E-C7BC472EE4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21586" y="2465772"/>
            <a:ext cx="4538444" cy="3257550"/>
          </a:xfrm>
          <a:prstGeom prst="rect">
            <a:avLst/>
          </a:prstGeom>
        </p:spPr>
        <p:txBody>
          <a:bodyPr lIns="0"/>
          <a:lstStyle>
            <a:lvl1pPr>
              <a:spcAft>
                <a:spcPts val="600"/>
              </a:spcAft>
              <a:buClr>
                <a:srgbClr val="DF584F"/>
              </a:buClr>
              <a:defRPr sz="20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>
                <a:srgbClr val="DF584F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2000">
                <a:solidFill>
                  <a:schemeClr val="bg2"/>
                </a:solidFill>
              </a:defRPr>
            </a:lvl3pPr>
            <a:lvl4pPr>
              <a:spcAft>
                <a:spcPts val="600"/>
              </a:spcAft>
              <a:defRPr sz="2000">
                <a:solidFill>
                  <a:schemeClr val="bg2"/>
                </a:solidFill>
              </a:defRPr>
            </a:lvl4pPr>
            <a:lvl5pPr>
              <a:spcAft>
                <a:spcPts val="600"/>
              </a:spcAft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4E29277-4029-3B42-B90C-E633D7CC6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1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E438CC-3EDA-DA4C-B48D-6F35AAB67A6A}"/>
              </a:ext>
            </a:extLst>
          </p:cNvPr>
          <p:cNvSpPr/>
          <p:nvPr userDrawn="1"/>
        </p:nvSpPr>
        <p:spPr>
          <a:xfrm flipV="1">
            <a:off x="-9834" y="6370133"/>
            <a:ext cx="12201833" cy="495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8A090-1EDF-CF46-9014-53FE254C237B}"/>
              </a:ext>
            </a:extLst>
          </p:cNvPr>
          <p:cNvSpPr/>
          <p:nvPr userDrawn="1"/>
        </p:nvSpPr>
        <p:spPr>
          <a:xfrm flipV="1">
            <a:off x="0" y="-28877"/>
            <a:ext cx="12192000" cy="11012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7D40DD-3136-4F88-B4F7-81A1EBB6A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29839"/>
            <a:ext cx="11353800" cy="570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EDFD6-B9D3-1D40-9A69-7AC862BCF477}"/>
              </a:ext>
            </a:extLst>
          </p:cNvPr>
          <p:cNvSpPr txBox="1"/>
          <p:nvPr userDrawn="1"/>
        </p:nvSpPr>
        <p:spPr>
          <a:xfrm>
            <a:off x="11325753" y="6378088"/>
            <a:ext cx="74771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000" b="0" i="0" strike="noStrike" spc="0" smtClean="0">
                <a:solidFill>
                  <a:schemeClr val="bg2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000" b="0" i="0" strike="noStrike" spc="0" dirty="0">
              <a:solidFill>
                <a:schemeClr val="bg2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3C3288-1DD2-0D4D-A817-B989B197F4CE}"/>
              </a:ext>
            </a:extLst>
          </p:cNvPr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40131B-116E-C047-A036-0DA85B48E3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1732885"/>
            <a:ext cx="2882900" cy="425450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buNone/>
              <a:defRPr sz="2400" b="1" i="0">
                <a:solidFill>
                  <a:srgbClr val="DF584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9650E85-2FEC-4B4F-8165-C1421EF61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2256100"/>
            <a:ext cx="10744200" cy="3338512"/>
          </a:xfrm>
          <a:prstGeom prst="rect">
            <a:avLst/>
          </a:prstGeom>
        </p:spPr>
        <p:txBody>
          <a:bodyPr numCol="1"/>
          <a:lstStyle>
            <a:lvl1pPr marL="22860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 marL="457200">
              <a:lnSpc>
                <a:spcPct val="100000"/>
              </a:lnSpc>
              <a:buClr>
                <a:schemeClr val="accent1"/>
              </a:buClr>
              <a:buFont typeface="System Font Regular"/>
              <a:buChar char="-"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A4671D3-3A56-FA4E-9285-111236C1C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67492-383B-BD4D-86DA-3776585BB012}"/>
              </a:ext>
            </a:extLst>
          </p:cNvPr>
          <p:cNvSpPr txBox="1"/>
          <p:nvPr userDrawn="1"/>
        </p:nvSpPr>
        <p:spPr>
          <a:xfrm>
            <a:off x="1028700" y="6487898"/>
            <a:ext cx="4081283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Transact Campus </a:t>
            </a:r>
            <a:r>
              <a:rPr lang="en-US" sz="1000" dirty="0">
                <a:solidFill>
                  <a:schemeClr val="tx2"/>
                </a:solidFill>
              </a:rPr>
              <a:t>| </a:t>
            </a:r>
            <a:r>
              <a:rPr lang="en-US" sz="1000" dirty="0">
                <a:solidFill>
                  <a:schemeClr val="tx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1293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648" userDrawn="1">
          <p15:clr>
            <a:srgbClr val="FBAE40"/>
          </p15:clr>
        </p15:guide>
        <p15:guide id="3" orient="horz" pos="1296" userDrawn="1">
          <p15:clr>
            <a:srgbClr val="FBAE40"/>
          </p15:clr>
        </p15:guide>
        <p15:guide id="4" orient="horz" pos="15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C5BD58E-98FB-7647-9086-49F59D0CEA39}"/>
              </a:ext>
            </a:extLst>
          </p:cNvPr>
          <p:cNvGrpSpPr/>
          <p:nvPr userDrawn="1"/>
        </p:nvGrpSpPr>
        <p:grpSpPr>
          <a:xfrm>
            <a:off x="581900" y="1461894"/>
            <a:ext cx="11015933" cy="4404650"/>
            <a:chOff x="581900" y="684300"/>
            <a:chExt cx="10113151" cy="5526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4F11A-7BD5-FF4F-8166-ED5C671A3DE0}"/>
                </a:ext>
              </a:extLst>
            </p:cNvPr>
            <p:cNvSpPr/>
            <p:nvPr/>
          </p:nvSpPr>
          <p:spPr>
            <a:xfrm>
              <a:off x="3163098" y="684301"/>
              <a:ext cx="2381219" cy="552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5F4E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F56BB1-A09A-CF4C-9B29-AB4DDA2AC230}"/>
                </a:ext>
              </a:extLst>
            </p:cNvPr>
            <p:cNvSpPr/>
            <p:nvPr/>
          </p:nvSpPr>
          <p:spPr>
            <a:xfrm>
              <a:off x="581900" y="684300"/>
              <a:ext cx="2381219" cy="552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33C6F3-5537-ED49-9C18-6FED3CAD6965}"/>
                </a:ext>
              </a:extLst>
            </p:cNvPr>
            <p:cNvSpPr/>
            <p:nvPr/>
          </p:nvSpPr>
          <p:spPr>
            <a:xfrm>
              <a:off x="8313832" y="684301"/>
              <a:ext cx="2381219" cy="552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D36F28-02E1-3548-BD72-9DF4940D1177}"/>
                </a:ext>
              </a:extLst>
            </p:cNvPr>
            <p:cNvSpPr/>
            <p:nvPr/>
          </p:nvSpPr>
          <p:spPr>
            <a:xfrm>
              <a:off x="5732634" y="684300"/>
              <a:ext cx="2381219" cy="552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010729D-DFC5-DD4E-8468-737D24A087B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398570" y="4271537"/>
            <a:ext cx="2581519" cy="762009"/>
          </a:xfrm>
        </p:spPr>
        <p:txBody>
          <a:bodyPr lIns="0" t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527D308-C636-474E-B06D-4CDD0A11D0F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018613" y="4271537"/>
            <a:ext cx="2581519" cy="762009"/>
          </a:xfrm>
        </p:spPr>
        <p:txBody>
          <a:bodyPr lIns="0" t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848889F-14B6-BA49-95A8-54548701475F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205135" y="2119180"/>
            <a:ext cx="2590800" cy="762009"/>
          </a:xfrm>
        </p:spPr>
        <p:txBody>
          <a:bodyPr lIns="0" t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211A576-6A8F-F84E-82A3-57D8ECB8D8AF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85092" y="2119180"/>
            <a:ext cx="2590800" cy="762009"/>
          </a:xfrm>
        </p:spPr>
        <p:txBody>
          <a:bodyPr lIns="0" t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C445C24-1D55-0343-92D5-4E154A1A6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179582E4-BD8F-244D-89BA-4E99E4805D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29839"/>
            <a:ext cx="11353800" cy="570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1391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AEBC115-7C07-4A43-A84B-B7FC10F61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1" y="383766"/>
            <a:ext cx="11353800" cy="566585"/>
          </a:xfrm>
        </p:spPr>
        <p:txBody>
          <a:bodyPr lIns="0" anchor="b"/>
          <a:lstStyle>
            <a:lvl1pPr algn="ctr">
              <a:defRPr sz="3200" b="1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C445C24-1D55-0343-92D5-4E154A1A6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	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 Same Side Corner Rectangle 24">
            <a:extLst>
              <a:ext uri="{FF2B5EF4-FFF2-40B4-BE49-F238E27FC236}">
                <a16:creationId xmlns:a16="http://schemas.microsoft.com/office/drawing/2014/main" id="{7D790BED-77FD-5C49-B292-DD8C8C05EA63}"/>
              </a:ext>
            </a:extLst>
          </p:cNvPr>
          <p:cNvSpPr>
            <a:spLocks/>
          </p:cNvSpPr>
          <p:nvPr userDrawn="1"/>
        </p:nvSpPr>
        <p:spPr>
          <a:xfrm>
            <a:off x="561918" y="1300975"/>
            <a:ext cx="3532822" cy="466928"/>
          </a:xfrm>
          <a:prstGeom prst="round2Same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 Same Side Corner Rectangle 24">
            <a:extLst>
              <a:ext uri="{FF2B5EF4-FFF2-40B4-BE49-F238E27FC236}">
                <a16:creationId xmlns:a16="http://schemas.microsoft.com/office/drawing/2014/main" id="{F85B04D8-4AC4-FB42-BB1A-CDBA6FBB93FD}"/>
              </a:ext>
            </a:extLst>
          </p:cNvPr>
          <p:cNvSpPr>
            <a:spLocks/>
          </p:cNvSpPr>
          <p:nvPr userDrawn="1"/>
        </p:nvSpPr>
        <p:spPr>
          <a:xfrm>
            <a:off x="8102978" y="1300975"/>
            <a:ext cx="3527138" cy="466928"/>
          </a:xfrm>
          <a:prstGeom prst="round2Same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AC61D6-40DD-FF4D-A312-C5B0E8FD36FB}"/>
              </a:ext>
            </a:extLst>
          </p:cNvPr>
          <p:cNvSpPr/>
          <p:nvPr userDrawn="1"/>
        </p:nvSpPr>
        <p:spPr>
          <a:xfrm>
            <a:off x="561919" y="1815861"/>
            <a:ext cx="3532822" cy="38813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274320" rIns="91440" bIns="9144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78B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en-US" sz="1400" b="1" i="1" u="none" strike="noStrike" kern="1200" cap="none" spc="0" normalizeH="0" baseline="0" noProof="0" dirty="0">
              <a:ln>
                <a:noFill/>
              </a:ln>
              <a:solidFill>
                <a:srgbClr val="9D2234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4CEF53-582B-E44C-8E21-04A3B2E63983}"/>
              </a:ext>
            </a:extLst>
          </p:cNvPr>
          <p:cNvSpPr/>
          <p:nvPr userDrawn="1"/>
        </p:nvSpPr>
        <p:spPr>
          <a:xfrm>
            <a:off x="8102978" y="1815861"/>
            <a:ext cx="3527131" cy="38813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16D4F7-5930-454B-B898-4498294C0F57}"/>
              </a:ext>
            </a:extLst>
          </p:cNvPr>
          <p:cNvSpPr/>
          <p:nvPr userDrawn="1"/>
        </p:nvSpPr>
        <p:spPr>
          <a:xfrm>
            <a:off x="4331681" y="1817974"/>
            <a:ext cx="3527130" cy="39024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bIns="9144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0" name="Isosceles Triangle 21">
            <a:extLst>
              <a:ext uri="{FF2B5EF4-FFF2-40B4-BE49-F238E27FC236}">
                <a16:creationId xmlns:a16="http://schemas.microsoft.com/office/drawing/2014/main" id="{0ACB92A1-49C2-B44F-AE3C-543503CB9429}"/>
              </a:ext>
            </a:extLst>
          </p:cNvPr>
          <p:cNvSpPr/>
          <p:nvPr userDrawn="1"/>
        </p:nvSpPr>
        <p:spPr>
          <a:xfrm rot="5400000">
            <a:off x="3548853" y="3407680"/>
            <a:ext cx="1467467" cy="39052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1" name="Isosceles Triangle 18">
            <a:extLst>
              <a:ext uri="{FF2B5EF4-FFF2-40B4-BE49-F238E27FC236}">
                <a16:creationId xmlns:a16="http://schemas.microsoft.com/office/drawing/2014/main" id="{5100534F-E77F-1B4D-9D23-4E48F6CDD2D0}"/>
              </a:ext>
            </a:extLst>
          </p:cNvPr>
          <p:cNvSpPr/>
          <p:nvPr userDrawn="1"/>
        </p:nvSpPr>
        <p:spPr>
          <a:xfrm rot="5400000">
            <a:off x="7320339" y="3407682"/>
            <a:ext cx="1467468" cy="39052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3" name="Round Same Side Corner Rectangle 24">
            <a:extLst>
              <a:ext uri="{FF2B5EF4-FFF2-40B4-BE49-F238E27FC236}">
                <a16:creationId xmlns:a16="http://schemas.microsoft.com/office/drawing/2014/main" id="{41AECDE2-D650-9748-839A-3EC2135DD385}"/>
              </a:ext>
            </a:extLst>
          </p:cNvPr>
          <p:cNvSpPr>
            <a:spLocks/>
          </p:cNvSpPr>
          <p:nvPr userDrawn="1"/>
        </p:nvSpPr>
        <p:spPr>
          <a:xfrm>
            <a:off x="4331681" y="1300975"/>
            <a:ext cx="3527130" cy="466928"/>
          </a:xfrm>
          <a:prstGeom prst="round2Same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B0DBB-9D8D-DB4E-BCFC-74ECB154B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280" y="1324013"/>
            <a:ext cx="3533775" cy="4332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434259B-1933-284D-9B97-C88A85AF6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5352" y="1310640"/>
            <a:ext cx="3527129" cy="44665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43A7C24-296D-5747-A85B-73BFE22A8D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89421" y="1320469"/>
            <a:ext cx="3527129" cy="4332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770BD-6617-9E42-826D-30973E228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438" y="2091652"/>
            <a:ext cx="2962275" cy="3357562"/>
          </a:xfrm>
          <a:prstGeom prst="rect">
            <a:avLst/>
          </a:prstGeom>
        </p:spPr>
        <p:txBody>
          <a:bodyPr/>
          <a:lstStyle>
            <a:lvl1pPr marL="0" indent="-228600">
              <a:buClr>
                <a:schemeClr val="accent1"/>
              </a:buClr>
              <a:defRPr sz="1600"/>
            </a:lvl1pPr>
            <a:lvl2pPr marL="457200" indent="-228600">
              <a:buClr>
                <a:schemeClr val="accent1"/>
              </a:buClr>
              <a:buFont typeface="System Font Regular"/>
              <a:buChar char="-"/>
              <a:defRPr sz="1600"/>
            </a:lvl2pPr>
            <a:lvl3pPr indent="-137160">
              <a:buClr>
                <a:schemeClr val="accent1"/>
              </a:buClr>
              <a:defRPr sz="1600"/>
            </a:lvl3pPr>
            <a:lvl4pPr indent="-137160">
              <a:buClr>
                <a:schemeClr val="accent1"/>
              </a:buClr>
              <a:defRPr sz="1600"/>
            </a:lvl4pPr>
            <a:lvl5pPr indent="-137160"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7ABE92A-84B4-8A4F-A9EF-A987A59704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1246" y="2091652"/>
            <a:ext cx="2962275" cy="3357562"/>
          </a:xfrm>
          <a:prstGeom prst="rect">
            <a:avLst/>
          </a:prstGeom>
        </p:spPr>
        <p:txBody>
          <a:bodyPr/>
          <a:lstStyle>
            <a:lvl1pPr marL="0" indent="-228600">
              <a:buClr>
                <a:schemeClr val="accent4"/>
              </a:buClr>
              <a:defRPr sz="1600"/>
            </a:lvl1pPr>
            <a:lvl2pPr marL="457200" indent="-228600">
              <a:buClr>
                <a:schemeClr val="accent4"/>
              </a:buClr>
              <a:buFont typeface="System Font Regular"/>
              <a:buChar char="-"/>
              <a:defRPr sz="1600"/>
            </a:lvl2pPr>
            <a:lvl3pPr indent="-137160">
              <a:buClr>
                <a:schemeClr val="accent1"/>
              </a:buClr>
              <a:defRPr sz="1600"/>
            </a:lvl3pPr>
            <a:lvl4pPr indent="-137160">
              <a:buClr>
                <a:schemeClr val="accent1"/>
              </a:buClr>
              <a:defRPr sz="1600"/>
            </a:lvl4pPr>
            <a:lvl5pPr indent="-137160"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C369741-07A1-A242-B3C5-977725E309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791" y="2091652"/>
            <a:ext cx="2962275" cy="3357562"/>
          </a:xfrm>
          <a:prstGeom prst="rect">
            <a:avLst/>
          </a:prstGeom>
        </p:spPr>
        <p:txBody>
          <a:bodyPr/>
          <a:lstStyle>
            <a:lvl1pPr marL="0" indent="-228600">
              <a:buClr>
                <a:schemeClr val="accent6"/>
              </a:buClr>
              <a:defRPr sz="1600"/>
            </a:lvl1pPr>
            <a:lvl2pPr marL="457200" indent="-228600">
              <a:buClr>
                <a:schemeClr val="accent6"/>
              </a:buClr>
              <a:buFont typeface="System Font Regular"/>
              <a:buChar char="-"/>
              <a:defRPr sz="1600"/>
            </a:lvl2pPr>
            <a:lvl3pPr indent="-137160">
              <a:buClr>
                <a:schemeClr val="accent1"/>
              </a:buClr>
              <a:defRPr sz="1600"/>
            </a:lvl3pPr>
            <a:lvl4pPr indent="-137160">
              <a:buClr>
                <a:schemeClr val="accent1"/>
              </a:buClr>
              <a:defRPr sz="1600"/>
            </a:lvl4pPr>
            <a:lvl5pPr indent="-137160"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531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C3587-4904-A54F-90DB-865B044F5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27471"/>
            <a:ext cx="11315700" cy="708189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CE22E2-D76E-5749-9BAA-78E38A856A45}"/>
              </a:ext>
            </a:extLst>
          </p:cNvPr>
          <p:cNvSpPr txBox="1"/>
          <p:nvPr userDrawn="1"/>
        </p:nvSpPr>
        <p:spPr>
          <a:xfrm>
            <a:off x="11325753" y="6378088"/>
            <a:ext cx="74771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000" b="0" i="0" strike="noStrike" spc="0" smtClean="0">
                <a:solidFill>
                  <a:schemeClr val="bg2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id-ID" sz="1000" b="0" i="0" strike="noStrike" spc="0">
              <a:solidFill>
                <a:schemeClr val="bg2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717345C-25E0-1441-99A7-F0BE2EC09707}"/>
              </a:ext>
            </a:extLst>
          </p:cNvPr>
          <p:cNvGrpSpPr/>
          <p:nvPr userDrawn="1"/>
        </p:nvGrpSpPr>
        <p:grpSpPr>
          <a:xfrm>
            <a:off x="4122663" y="1691346"/>
            <a:ext cx="2071810" cy="3515763"/>
            <a:chOff x="2349127" y="1744393"/>
            <a:chExt cx="2071810" cy="3515763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83F32A7-A1DF-6B4F-AC62-874B1F318E24}"/>
                </a:ext>
              </a:extLst>
            </p:cNvPr>
            <p:cNvSpPr/>
            <p:nvPr/>
          </p:nvSpPr>
          <p:spPr>
            <a:xfrm>
              <a:off x="2597889" y="1744393"/>
              <a:ext cx="1624250" cy="351576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Chevron 43">
              <a:extLst>
                <a:ext uri="{FF2B5EF4-FFF2-40B4-BE49-F238E27FC236}">
                  <a16:creationId xmlns:a16="http://schemas.microsoft.com/office/drawing/2014/main" id="{557D21E8-9DA9-B94E-A7B2-3772665D6A15}"/>
                </a:ext>
              </a:extLst>
            </p:cNvPr>
            <p:cNvSpPr/>
            <p:nvPr/>
          </p:nvSpPr>
          <p:spPr>
            <a:xfrm>
              <a:off x="2349127" y="4106397"/>
              <a:ext cx="2071810" cy="50629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F24ADA2-56B6-864B-B107-FFFA27037258}"/>
              </a:ext>
            </a:extLst>
          </p:cNvPr>
          <p:cNvGrpSpPr/>
          <p:nvPr/>
        </p:nvGrpSpPr>
        <p:grpSpPr>
          <a:xfrm>
            <a:off x="6003878" y="1691347"/>
            <a:ext cx="2000387" cy="3475306"/>
            <a:chOff x="4239770" y="1744394"/>
            <a:chExt cx="2000387" cy="3475306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A10331B-CFF5-254C-AD3C-F6E69CB84DEC}"/>
                </a:ext>
              </a:extLst>
            </p:cNvPr>
            <p:cNvSpPr/>
            <p:nvPr/>
          </p:nvSpPr>
          <p:spPr>
            <a:xfrm>
              <a:off x="4450077" y="1744394"/>
              <a:ext cx="1624250" cy="347530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Chevron 49">
              <a:extLst>
                <a:ext uri="{FF2B5EF4-FFF2-40B4-BE49-F238E27FC236}">
                  <a16:creationId xmlns:a16="http://schemas.microsoft.com/office/drawing/2014/main" id="{2B8198C6-8C96-CF46-BD83-8FF0971A854B}"/>
                </a:ext>
              </a:extLst>
            </p:cNvPr>
            <p:cNvSpPr/>
            <p:nvPr/>
          </p:nvSpPr>
          <p:spPr>
            <a:xfrm>
              <a:off x="4239770" y="4108745"/>
              <a:ext cx="2000387" cy="500464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4A33BBA-70CF-0A41-8EEC-D68E03E4C84B}"/>
              </a:ext>
            </a:extLst>
          </p:cNvPr>
          <p:cNvSpPr/>
          <p:nvPr userDrawn="1"/>
        </p:nvSpPr>
        <p:spPr>
          <a:xfrm>
            <a:off x="8066052" y="1691347"/>
            <a:ext cx="1624250" cy="347530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Chevron 51">
            <a:extLst>
              <a:ext uri="{FF2B5EF4-FFF2-40B4-BE49-F238E27FC236}">
                <a16:creationId xmlns:a16="http://schemas.microsoft.com/office/drawing/2014/main" id="{2ADB8E29-DA64-3749-8FC8-4EC9EEFDBCFC}"/>
              </a:ext>
            </a:extLst>
          </p:cNvPr>
          <p:cNvSpPr/>
          <p:nvPr userDrawn="1"/>
        </p:nvSpPr>
        <p:spPr>
          <a:xfrm>
            <a:off x="7839360" y="4055698"/>
            <a:ext cx="2001356" cy="50046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075CB56-FD5C-8B46-B99B-85FA8C7D3BFB}"/>
              </a:ext>
            </a:extLst>
          </p:cNvPr>
          <p:cNvSpPr/>
          <p:nvPr userDrawn="1"/>
        </p:nvSpPr>
        <p:spPr>
          <a:xfrm>
            <a:off x="2446298" y="1688999"/>
            <a:ext cx="1624250" cy="347530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hevron 54">
            <a:extLst>
              <a:ext uri="{FF2B5EF4-FFF2-40B4-BE49-F238E27FC236}">
                <a16:creationId xmlns:a16="http://schemas.microsoft.com/office/drawing/2014/main" id="{7C309342-2B94-DE4D-A0ED-0F2B688E2276}"/>
              </a:ext>
            </a:extLst>
          </p:cNvPr>
          <p:cNvSpPr/>
          <p:nvPr userDrawn="1"/>
        </p:nvSpPr>
        <p:spPr>
          <a:xfrm>
            <a:off x="2261317" y="4057193"/>
            <a:ext cx="2043944" cy="50046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2CFB9C45-01AD-AF4C-A1BC-65D70019444D}"/>
              </a:ext>
            </a:extLst>
          </p:cNvPr>
          <p:cNvSpPr txBox="1">
            <a:spLocks/>
          </p:cNvSpPr>
          <p:nvPr userDrawn="1"/>
        </p:nvSpPr>
        <p:spPr>
          <a:xfrm>
            <a:off x="985232" y="2830892"/>
            <a:ext cx="873752" cy="4576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 28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A9DDDF6-EEBB-5F4A-BC35-CCF725F7326F}"/>
              </a:ext>
            </a:extLst>
          </p:cNvPr>
          <p:cNvSpPr/>
          <p:nvPr userDrawn="1"/>
        </p:nvSpPr>
        <p:spPr>
          <a:xfrm>
            <a:off x="9883229" y="1691347"/>
            <a:ext cx="1624250" cy="347530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Chevron 57">
            <a:extLst>
              <a:ext uri="{FF2B5EF4-FFF2-40B4-BE49-F238E27FC236}">
                <a16:creationId xmlns:a16="http://schemas.microsoft.com/office/drawing/2014/main" id="{1CEBC336-7D53-524C-9624-DDA52A54166B}"/>
              </a:ext>
            </a:extLst>
          </p:cNvPr>
          <p:cNvSpPr/>
          <p:nvPr userDrawn="1"/>
        </p:nvSpPr>
        <p:spPr>
          <a:xfrm>
            <a:off x="9647206" y="4055698"/>
            <a:ext cx="2204984" cy="500464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1">
            <a:extLst>
              <a:ext uri="{FF2B5EF4-FFF2-40B4-BE49-F238E27FC236}">
                <a16:creationId xmlns:a16="http://schemas.microsoft.com/office/drawing/2014/main" id="{04D141EF-CC6A-6142-9637-61C9966BDD06}"/>
              </a:ext>
            </a:extLst>
          </p:cNvPr>
          <p:cNvSpPr/>
          <p:nvPr userDrawn="1"/>
        </p:nvSpPr>
        <p:spPr>
          <a:xfrm>
            <a:off x="607922" y="1688999"/>
            <a:ext cx="1624250" cy="347530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Chevron 5">
            <a:extLst>
              <a:ext uri="{FF2B5EF4-FFF2-40B4-BE49-F238E27FC236}">
                <a16:creationId xmlns:a16="http://schemas.microsoft.com/office/drawing/2014/main" id="{37FAF6D3-1FF6-2E45-9215-A910C6D65152}"/>
              </a:ext>
            </a:extLst>
          </p:cNvPr>
          <p:cNvSpPr/>
          <p:nvPr userDrawn="1"/>
        </p:nvSpPr>
        <p:spPr>
          <a:xfrm>
            <a:off x="330431" y="4053350"/>
            <a:ext cx="2071810" cy="50046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23">
            <a:extLst>
              <a:ext uri="{FF2B5EF4-FFF2-40B4-BE49-F238E27FC236}">
                <a16:creationId xmlns:a16="http://schemas.microsoft.com/office/drawing/2014/main" id="{11EBE98F-AF01-4B49-86F3-9406762D9A81}"/>
              </a:ext>
            </a:extLst>
          </p:cNvPr>
          <p:cNvSpPr txBox="1">
            <a:spLocks/>
          </p:cNvSpPr>
          <p:nvPr userDrawn="1"/>
        </p:nvSpPr>
        <p:spPr>
          <a:xfrm>
            <a:off x="628567" y="3147893"/>
            <a:ext cx="1624249" cy="560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64A206-DF9D-084B-AB85-E06E11F7F9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13" y="3117386"/>
            <a:ext cx="1624012" cy="5159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F6E610-A4BB-D145-B5F0-8546FF1783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2140196"/>
            <a:ext cx="1624012" cy="541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1FB0E1-B9F7-AC48-8E43-9294E9322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519" y="4057192"/>
            <a:ext cx="1624012" cy="4966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39210270-B745-3A49-BF0C-2E74AD36A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9170" y="3117386"/>
            <a:ext cx="1624012" cy="5159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A414B642-387B-2D4D-8791-50AF94ADCC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9170" y="2140196"/>
            <a:ext cx="1624012" cy="541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EFAE33A4-AEDE-6843-A0B2-52673A0F00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6676" y="4057192"/>
            <a:ext cx="1624012" cy="4966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D11E58E8-E622-2548-8523-86CA5F5112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76824" y="3117386"/>
            <a:ext cx="1624012" cy="5159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0E81AEAD-0450-7D4E-A71D-9FDA3D0AA3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76824" y="2140196"/>
            <a:ext cx="1624012" cy="541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64AAFD00-E46C-E04B-BE58-10C46E6247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4330" y="4057192"/>
            <a:ext cx="1624012" cy="4966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B6DD2751-E38F-DB4F-9AC7-56D1A63EF2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7981" y="3117386"/>
            <a:ext cx="1624012" cy="5159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A8FFACB1-4724-8948-BBFE-7C21DDBC1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7981" y="2140196"/>
            <a:ext cx="1624012" cy="541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5A6FFFF6-4DEB-9D47-AC69-BB708D4000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0201" y="4057192"/>
            <a:ext cx="1624012" cy="4966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D98E3F79-AC80-3C41-A710-6F6647DCC4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1494" y="3117386"/>
            <a:ext cx="1624012" cy="5159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26D5FB4E-9081-2B47-96B3-3B58504680F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71494" y="2140196"/>
            <a:ext cx="1624012" cy="541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DB993DED-F21A-0B41-94FB-06BB62C0D4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75581" y="3117386"/>
            <a:ext cx="1624012" cy="5159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D09C5E4F-B15E-EE49-83E9-DBC35A7FDE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75581" y="2140196"/>
            <a:ext cx="1624012" cy="541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9">
            <a:extLst>
              <a:ext uri="{FF2B5EF4-FFF2-40B4-BE49-F238E27FC236}">
                <a16:creationId xmlns:a16="http://schemas.microsoft.com/office/drawing/2014/main" id="{D2A8FB59-BF7D-9548-A18E-10951F19EB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1358" y="4057192"/>
            <a:ext cx="1624012" cy="4966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1" name="Text Placeholder 9">
            <a:extLst>
              <a:ext uri="{FF2B5EF4-FFF2-40B4-BE49-F238E27FC236}">
                <a16:creationId xmlns:a16="http://schemas.microsoft.com/office/drawing/2014/main" id="{38C1218C-B4B0-054A-9DB7-1CC3FBEF10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80158" y="4057192"/>
            <a:ext cx="1624012" cy="4966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277929EA-6974-A647-914D-FDF1105EE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8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88A090-1EDF-CF46-9014-53FE254C237B}"/>
              </a:ext>
            </a:extLst>
          </p:cNvPr>
          <p:cNvSpPr/>
          <p:nvPr userDrawn="1"/>
        </p:nvSpPr>
        <p:spPr>
          <a:xfrm>
            <a:off x="0" y="1072336"/>
            <a:ext cx="12192000" cy="5290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B13B581-96E1-B847-8764-29940928B5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29839"/>
            <a:ext cx="11353800" cy="570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123EBEF-FEA4-7E4B-89FC-CDAE4F411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92157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3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E438CC-3EDA-DA4C-B48D-6F35AAB67A6A}"/>
              </a:ext>
            </a:extLst>
          </p:cNvPr>
          <p:cNvSpPr/>
          <p:nvPr userDrawn="1"/>
        </p:nvSpPr>
        <p:spPr>
          <a:xfrm flipV="1">
            <a:off x="-9834" y="6362699"/>
            <a:ext cx="12201833" cy="502734"/>
          </a:xfrm>
          <a:prstGeom prst="rect">
            <a:avLst/>
          </a:prstGeom>
          <a:solidFill>
            <a:srgbClr val="F4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8F255-87C5-DD48-BC24-EA81BD76BB71}"/>
              </a:ext>
            </a:extLst>
          </p:cNvPr>
          <p:cNvSpPr/>
          <p:nvPr userDrawn="1"/>
        </p:nvSpPr>
        <p:spPr>
          <a:xfrm flipV="1">
            <a:off x="0" y="-28877"/>
            <a:ext cx="12192000" cy="11012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7D40DD-3136-4F88-B4F7-81A1EBB6A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25457"/>
            <a:ext cx="11353800" cy="570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EDFD6-B9D3-1D40-9A69-7AC862BCF477}"/>
              </a:ext>
            </a:extLst>
          </p:cNvPr>
          <p:cNvSpPr txBox="1"/>
          <p:nvPr userDrawn="1"/>
        </p:nvSpPr>
        <p:spPr>
          <a:xfrm>
            <a:off x="11325753" y="6378088"/>
            <a:ext cx="74771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000" b="0" i="0" strike="noStrike" spc="0" smtClean="0">
                <a:solidFill>
                  <a:schemeClr val="bg2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000" b="0" i="0" strike="noStrike" spc="0" dirty="0">
              <a:solidFill>
                <a:schemeClr val="bg2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A88826-1885-D74A-B3DB-A285C78DCD34}"/>
              </a:ext>
            </a:extLst>
          </p:cNvPr>
          <p:cNvSpPr/>
          <p:nvPr userDrawn="1"/>
        </p:nvSpPr>
        <p:spPr>
          <a:xfrm>
            <a:off x="328119" y="6420062"/>
            <a:ext cx="25859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Transact Campus - Internal Use Only &amp; Confidential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A7C162C-65A6-AE46-A715-B8785154C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  <a:solidFill>
            <a:schemeClr val="bg2"/>
          </a:solidFill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r>
              <a:rPr lang="en-US" dirty="0"/>
              <a:t>											</a:t>
            </a:r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251D8-E679-B145-B72B-42929D177FB5}"/>
              </a:ext>
            </a:extLst>
          </p:cNvPr>
          <p:cNvSpPr txBox="1"/>
          <p:nvPr userDrawn="1"/>
        </p:nvSpPr>
        <p:spPr>
          <a:xfrm>
            <a:off x="1028700" y="6487898"/>
            <a:ext cx="4081283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Transact Campus </a:t>
            </a:r>
            <a:r>
              <a:rPr lang="en-US" sz="1000" dirty="0">
                <a:solidFill>
                  <a:schemeClr val="tx2"/>
                </a:solidFill>
              </a:rPr>
              <a:t>| </a:t>
            </a:r>
            <a:r>
              <a:rPr lang="en-US" sz="1000" dirty="0">
                <a:solidFill>
                  <a:schemeClr val="tx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426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B34CDB-31BD-6242-A97F-A77C649CCB04}"/>
              </a:ext>
            </a:extLst>
          </p:cNvPr>
          <p:cNvSpPr txBox="1"/>
          <p:nvPr userDrawn="1"/>
        </p:nvSpPr>
        <p:spPr>
          <a:xfrm>
            <a:off x="11325753" y="6378088"/>
            <a:ext cx="74771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000" b="0" i="0" strike="noStrike" spc="0" smtClean="0">
                <a:solidFill>
                  <a:schemeClr val="bg2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000" b="0" i="0" strike="noStrike" spc="0" dirty="0">
              <a:solidFill>
                <a:schemeClr val="bg2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7F0F21F2-0BA8-BD4A-9965-1BA27EAD1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8088"/>
            <a:ext cx="12191999" cy="465843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1200"/>
            </a:lvl1pPr>
          </a:lstStyle>
          <a:p>
            <a:fld id="{D14F254C-6CEF-3149-83C4-F60E34B1CA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9475F-1382-804E-A14B-FC7D10DD5F1C}"/>
              </a:ext>
            </a:extLst>
          </p:cNvPr>
          <p:cNvSpPr txBox="1"/>
          <p:nvPr userDrawn="1"/>
        </p:nvSpPr>
        <p:spPr>
          <a:xfrm>
            <a:off x="1028700" y="6487898"/>
            <a:ext cx="408128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Transact Campus </a:t>
            </a:r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| 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8009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914" r:id="rId2"/>
    <p:sldLayoutId id="2147483898" r:id="rId3"/>
    <p:sldLayoutId id="2147483915" r:id="rId4"/>
    <p:sldLayoutId id="2147483694" r:id="rId5"/>
    <p:sldLayoutId id="2147483918" r:id="rId6"/>
    <p:sldLayoutId id="2147483916" r:id="rId7"/>
    <p:sldLayoutId id="2147483890" r:id="rId8"/>
    <p:sldLayoutId id="2147483900" r:id="rId9"/>
    <p:sldLayoutId id="2147483902" r:id="rId10"/>
    <p:sldLayoutId id="2147483909" r:id="rId11"/>
    <p:sldLayoutId id="2147483910" r:id="rId12"/>
    <p:sldLayoutId id="2147483912" r:id="rId13"/>
    <p:sldLayoutId id="2147483911" r:id="rId14"/>
    <p:sldLayoutId id="2147483906" r:id="rId15"/>
    <p:sldLayoutId id="214748366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7416" userDrawn="1">
          <p15:clr>
            <a:srgbClr val="F26B43"/>
          </p15:clr>
        </p15:guide>
        <p15:guide id="3" orient="horz" pos="504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4128">
          <p15:clr>
            <a:srgbClr val="F26B43"/>
          </p15:clr>
        </p15:guide>
        <p15:guide id="6" orient="horz" pos="2832">
          <p15:clr>
            <a:srgbClr val="F26B43"/>
          </p15:clr>
        </p15:guide>
        <p15:guide id="7" orient="horz" pos="3288">
          <p15:clr>
            <a:srgbClr val="F26B43"/>
          </p15:clr>
        </p15:guide>
        <p15:guide id="8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NDMxMTc3MTItN2YyYS00NjBiLTlkZDUtYjMxOTRmMmY5MjFj%40thread.v2/0?context=%7b%22Tid%22%3a%221d56e847-a3e4-4f29-81b7-417d5fd0fa0e%22%2c%22Oid%22%3a%22f793ceab-72ae-481b-bcb4-09c281332b50%22%7d" TargetMode="External"/><Relationship Id="rId2" Type="http://schemas.openxmlformats.org/officeDocument/2006/relationships/hyperlink" Target="https://teams.microsoft.com/l/meetup-join/19%3ameeting_NDlhNTkzNDUtMjU5Ny00MjFhLWI4OTYtMzkzYjU1NmMyYzky%40thread.v2/0?context=%7b%22Tid%22%3a%221d56e847-a3e4-4f29-81b7-417d5fd0fa0e%22%2c%22Oid%22%3a%22f793ceab-72ae-481b-bcb4-09c281332b50%22%7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mpusImpact@transactcampus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99A0-5BC3-3449-8CFB-9678BC895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247" y="1174692"/>
            <a:ext cx="5009588" cy="2840522"/>
          </a:xfrm>
        </p:spPr>
        <p:txBody>
          <a:bodyPr lIns="0">
            <a:normAutofit/>
          </a:bodyPr>
          <a:lstStyle/>
          <a:p>
            <a:pPr algn="l">
              <a:lnSpc>
                <a:spcPct val="75000"/>
              </a:lnSpc>
            </a:pPr>
            <a:br>
              <a:rPr lang="en-US" sz="4400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Full-Service Payment Plan Marketing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BB09D-7185-40B4-8E1E-3AC847923A07}"/>
              </a:ext>
            </a:extLst>
          </p:cNvPr>
          <p:cNvSpPr txBox="1"/>
          <p:nvPr/>
        </p:nvSpPr>
        <p:spPr>
          <a:xfrm>
            <a:off x="776247" y="4219074"/>
            <a:ext cx="398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Increasing awareness and participation in your Payment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3AEF86-D2A8-4BBF-8846-B31587A0B884}"/>
              </a:ext>
            </a:extLst>
          </p:cNvPr>
          <p:cNvSpPr/>
          <p:nvPr/>
        </p:nvSpPr>
        <p:spPr>
          <a:xfrm>
            <a:off x="6096000" y="2217683"/>
            <a:ext cx="5917324" cy="2511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AFED07C-0088-4E21-885E-924312159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82" y="2693095"/>
            <a:ext cx="5629917" cy="223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3B4B8-1BC6-BE4F-B857-A2A7202DC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Full-Service Payment Plan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A7F8C-FB9E-9D43-9797-121EA9D2C9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2515" y="2465772"/>
            <a:ext cx="4027314" cy="325755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Many students drop out of school or are at risk of doing so due to financial hardships. For many of these students, payment plans are a lifesaver!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We will help you communicate with your students and their families about your payment plan options.</a:t>
            </a:r>
          </a:p>
          <a:p>
            <a:endParaRPr lang="en-US" sz="1400" dirty="0">
              <a:latin typeface="Calibri" panose="020F0502020204030204" pitchFamily="34" charset="0"/>
              <a:ea typeface="Noto Sans" panose="020B0502040504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E5A23-51CE-A046-8256-01C88FB7D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21586" y="2465772"/>
            <a:ext cx="4092728" cy="325755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Help you improve student success by getting the word out about this preferred payment option.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Schools who conduct marketing have more than twice as many enrollments as schools who don’t</a:t>
            </a:r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400" dirty="0">
              <a:latin typeface="Calibri" panose="020F0502020204030204" pitchFamily="34" charset="0"/>
              <a:ea typeface="Noto Sans" panose="020B0502040504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1AA4D0-F285-0043-A9E8-20605FACD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F254C-6CEF-3149-83C4-F60E34B1CAA2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A9D36769-0424-9A49-9846-2504FF6906DD}"/>
              </a:ext>
            </a:extLst>
          </p:cNvPr>
          <p:cNvSpPr/>
          <p:nvPr/>
        </p:nvSpPr>
        <p:spPr>
          <a:xfrm>
            <a:off x="1028701" y="1587117"/>
            <a:ext cx="1877786" cy="48552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D3BAB18-1BEF-F54C-8F44-561F39E90391}"/>
              </a:ext>
            </a:extLst>
          </p:cNvPr>
          <p:cNvSpPr txBox="1">
            <a:spLocks/>
          </p:cNvSpPr>
          <p:nvPr/>
        </p:nvSpPr>
        <p:spPr>
          <a:xfrm>
            <a:off x="1285170" y="1686591"/>
            <a:ext cx="1796667" cy="41870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Importance: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39D57B93-9FF1-CD4D-B734-6F26F3DD9AF9}"/>
              </a:ext>
            </a:extLst>
          </p:cNvPr>
          <p:cNvSpPr/>
          <p:nvPr/>
        </p:nvSpPr>
        <p:spPr>
          <a:xfrm>
            <a:off x="6982460" y="1587117"/>
            <a:ext cx="1987369" cy="48552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DCAF417-30E4-0F4E-A00E-8F0BA8FE28CE}"/>
              </a:ext>
            </a:extLst>
          </p:cNvPr>
          <p:cNvSpPr txBox="1">
            <a:spLocks/>
          </p:cNvSpPr>
          <p:nvPr/>
        </p:nvSpPr>
        <p:spPr>
          <a:xfrm>
            <a:off x="7284337" y="1686591"/>
            <a:ext cx="1796667" cy="41870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Our Goal: </a:t>
            </a:r>
          </a:p>
        </p:txBody>
      </p:sp>
    </p:spTree>
    <p:extLst>
      <p:ext uri="{BB962C8B-B14F-4D97-AF65-F5344CB8AC3E}">
        <p14:creationId xmlns:p14="http://schemas.microsoft.com/office/powerpoint/2010/main" val="15145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91C28A-3089-2541-81F8-E9F388729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Payment Plan Marketing – 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A107B-6D14-6F42-882B-BDA61E9072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699" y="1732885"/>
            <a:ext cx="3703721" cy="352589"/>
          </a:xfrm>
        </p:spPr>
        <p:txBody>
          <a:bodyPr/>
          <a:lstStyle/>
          <a:p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Educate Early &amp; Often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DA02-BB22-A241-8B72-CA3DD24F3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2256100"/>
            <a:ext cx="10020300" cy="3338512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Clr>
                <a:srgbClr val="DF584F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Educate perspective and accepted students on the benefits early.  Include payment plan information in:</a:t>
            </a:r>
          </a:p>
          <a:p>
            <a:pPr marL="571500" lvl="1" indent="-342900">
              <a:spcAft>
                <a:spcPts val="600"/>
              </a:spcAft>
              <a:buClr>
                <a:srgbClr val="DF584F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Financial Aid Award packages</a:t>
            </a:r>
          </a:p>
          <a:p>
            <a:pPr marL="571500" lvl="1" indent="-342900">
              <a:spcAft>
                <a:spcPts val="600"/>
              </a:spcAft>
              <a:buClr>
                <a:srgbClr val="DF584F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Room &amp; Board communications </a:t>
            </a:r>
          </a:p>
          <a:p>
            <a:pPr marL="571500" lvl="1" indent="-342900">
              <a:spcAft>
                <a:spcPts val="600"/>
              </a:spcAft>
              <a:buClr>
                <a:srgbClr val="DF584F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Orientation Presentations</a:t>
            </a:r>
          </a:p>
          <a:p>
            <a:pPr marL="571500" lvl="1" indent="-342900">
              <a:spcAft>
                <a:spcPts val="600"/>
              </a:spcAft>
              <a:buClr>
                <a:srgbClr val="DF584F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On your “payments” webpage(s)</a:t>
            </a:r>
          </a:p>
          <a:p>
            <a:pPr marL="342900" indent="-342900">
              <a:spcAft>
                <a:spcPts val="600"/>
              </a:spcAft>
              <a:buClr>
                <a:srgbClr val="DF584F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Provide enrollment information early</a:t>
            </a:r>
          </a:p>
          <a:p>
            <a:pPr marL="571500" lvl="1" indent="-342900">
              <a:spcAft>
                <a:spcPts val="600"/>
              </a:spcAft>
              <a:buClr>
                <a:srgbClr val="DF584F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Announce the availability of payment plans 30+ days before enrollment opens</a:t>
            </a:r>
          </a:p>
          <a:p>
            <a:pPr marL="571500" lvl="1" indent="-342900">
              <a:spcAft>
                <a:spcPts val="600"/>
              </a:spcAft>
              <a:buClr>
                <a:srgbClr val="DF584F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Reach out again when enrollment opens</a:t>
            </a:r>
          </a:p>
          <a:p>
            <a:pPr marL="571500" lvl="1" indent="-342900">
              <a:spcAft>
                <a:spcPts val="600"/>
              </a:spcAft>
              <a:buClr>
                <a:srgbClr val="DF584F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Send reminders right before enrollment ends</a:t>
            </a:r>
          </a:p>
          <a:p>
            <a:pPr marL="571500" lvl="1" indent="-342900">
              <a:spcAft>
                <a:spcPts val="600"/>
              </a:spcAft>
              <a:buClr>
                <a:srgbClr val="DF584F"/>
              </a:buClr>
            </a:pPr>
            <a:r>
              <a:rPr lang="en-US" sz="1600" dirty="0"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Target freshmen and students previously enrolled in a payment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FCA27-6D3C-3A40-A813-5446CFFD5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F254C-6CEF-3149-83C4-F60E34B1CAA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06C0E2-BFF9-D64A-B2CF-A8C16285C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Payment Plan Marketing - Emails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2AA9F9-1262-9843-B7D5-DE0AF11EC5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Email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63FA8-B2B7-4675-B0B3-3E10F0030FE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5A105-5745-1048-9B1B-FEE3E36E8B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most direct method of creating awareness, educating student and their families, and driving adoption.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sent multiple times, leading up to and throughout the enrollment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Appear as if they are coming directly from your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Versioned as needed for your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Securely sent from our dedicated IP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Alternately, we can provide an HTML template you can deploy from campus.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486CAF-CF8A-EF47-ACCC-73CE8CF51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50E417-BB76-0B45-8FDF-AC4B9FF5A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62700"/>
            <a:ext cx="12191999" cy="481231"/>
          </a:xfrm>
        </p:spPr>
        <p:txBody>
          <a:bodyPr anchor="ctr"/>
          <a:lstStyle/>
          <a:p>
            <a:fld id="{D14F254C-6CEF-3149-83C4-F60E34B1CAA2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079B89-A8D0-4502-B1A7-CBD7D7E7E385}"/>
              </a:ext>
            </a:extLst>
          </p:cNvPr>
          <p:cNvGrpSpPr/>
          <p:nvPr/>
        </p:nvGrpSpPr>
        <p:grpSpPr>
          <a:xfrm>
            <a:off x="7322529" y="1380911"/>
            <a:ext cx="3485883" cy="4978791"/>
            <a:chOff x="7322530" y="1380912"/>
            <a:chExt cx="3180860" cy="4495800"/>
          </a:xfrm>
        </p:grpSpPr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697EEE0-8B46-4401-B587-11039B5DC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530" y="1380912"/>
              <a:ext cx="3180860" cy="4495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3FB5790-1C40-4F55-B0D9-1793C41DE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7350" y="2082301"/>
              <a:ext cx="1771650" cy="3067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6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06C0E2-BFF9-D64A-B2CF-A8C16285C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Payment Plan Marketing – Collateral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2AA9F9-1262-9843-B7D5-DE0AF11EC5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454" y="1419939"/>
            <a:ext cx="2882900" cy="4254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Buckslips/Inserts: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63FA8-B2B7-4675-B0B3-3E10F0030FE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5A105-5745-1048-9B1B-FEE3E36E8B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3454" y="1901243"/>
            <a:ext cx="4889500" cy="2170767"/>
          </a:xfrm>
        </p:spPr>
        <p:txBody>
          <a:bodyPr/>
          <a:lstStyle/>
          <a:p>
            <a:r>
              <a:rPr lang="en-US" dirty="0"/>
              <a:t>Conveniently fit into a standard envelope for easy inclusion in university sponsored mailings. Can also be used as a take-one or handed out at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“Your Accepted” mailings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Aid award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Housing and meal plan mailings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486CAF-CF8A-EF47-ACCC-73CE8CF51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50E417-BB76-0B45-8FDF-AC4B9FF5A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62700"/>
            <a:ext cx="12191999" cy="481231"/>
          </a:xfrm>
        </p:spPr>
        <p:txBody>
          <a:bodyPr anchor="ctr"/>
          <a:lstStyle/>
          <a:p>
            <a:fld id="{D14F254C-6CEF-3149-83C4-F60E34B1CAA2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E0657F5-3147-4117-A39E-72F318D6524B}"/>
              </a:ext>
            </a:extLst>
          </p:cNvPr>
          <p:cNvSpPr txBox="1">
            <a:spLocks/>
          </p:cNvSpPr>
          <p:nvPr/>
        </p:nvSpPr>
        <p:spPr>
          <a:xfrm>
            <a:off x="1043454" y="4123134"/>
            <a:ext cx="2882900" cy="425450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DF584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Posters: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41729DF-CA94-45FC-8FC3-BEAF84811DA2}"/>
              </a:ext>
            </a:extLst>
          </p:cNvPr>
          <p:cNvSpPr txBox="1">
            <a:spLocks/>
          </p:cNvSpPr>
          <p:nvPr/>
        </p:nvSpPr>
        <p:spPr>
          <a:xfrm>
            <a:off x="1085313" y="4594423"/>
            <a:ext cx="4889500" cy="155979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high traffic locations and relevant offices, such as financial aid or bursar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Hang during orientation, near ID card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 in student center, dorms, dining halls,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picture containing qr code&#10;&#10;Description automatically generated">
            <a:extLst>
              <a:ext uri="{FF2B5EF4-FFF2-40B4-BE49-F238E27FC236}">
                <a16:creationId xmlns:a16="http://schemas.microsoft.com/office/drawing/2014/main" id="{E2E5CA74-D9B8-4585-84E9-C0B379106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49" y="1404931"/>
            <a:ext cx="1352485" cy="3284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4D739C3-B128-4452-8F3D-B1B2AF37C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82" y="1936987"/>
            <a:ext cx="1436851" cy="34894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5528BD06-9F87-4169-95FB-A2A2FD786A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53" y="1671081"/>
            <a:ext cx="2793066" cy="4316558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7825CF26-4BC2-45FC-A35D-B0AF2230B36B}"/>
              </a:ext>
            </a:extLst>
          </p:cNvPr>
          <p:cNvSpPr/>
          <p:nvPr/>
        </p:nvSpPr>
        <p:spPr>
          <a:xfrm>
            <a:off x="8032495" y="5348158"/>
            <a:ext cx="1349073" cy="767118"/>
          </a:xfrm>
          <a:prstGeom prst="wave">
            <a:avLst/>
          </a:prstGeom>
          <a:solidFill>
            <a:srgbClr val="4C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Dates can be included</a:t>
            </a:r>
          </a:p>
        </p:txBody>
      </p:sp>
    </p:spTree>
    <p:extLst>
      <p:ext uri="{BB962C8B-B14F-4D97-AF65-F5344CB8AC3E}">
        <p14:creationId xmlns:p14="http://schemas.microsoft.com/office/powerpoint/2010/main" val="34060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06C0E2-BFF9-D64A-B2CF-A8C16285C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Payment Plan Marketing – Digital Media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2AA9F9-1262-9843-B7D5-DE0AF11EC5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454" y="1419939"/>
            <a:ext cx="2882900" cy="4254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Social media ads: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63FA8-B2B7-4675-B0B3-3E10F0030FE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5A105-5745-1048-9B1B-FEE3E36E8B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9751" y="1783216"/>
            <a:ext cx="5758399" cy="8973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Leverage your social media channels to drive awareness and enrollments in your payment plan.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1:1 sizing usable in various social media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486CAF-CF8A-EF47-ACCC-73CE8CF51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50E417-BB76-0B45-8FDF-AC4B9FF5A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62700"/>
            <a:ext cx="12191999" cy="481231"/>
          </a:xfrm>
        </p:spPr>
        <p:txBody>
          <a:bodyPr anchor="ctr"/>
          <a:lstStyle/>
          <a:p>
            <a:fld id="{D14F254C-6CEF-3149-83C4-F60E34B1CAA2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E0657F5-3147-4117-A39E-72F318D6524B}"/>
              </a:ext>
            </a:extLst>
          </p:cNvPr>
          <p:cNvSpPr txBox="1">
            <a:spLocks/>
          </p:cNvSpPr>
          <p:nvPr/>
        </p:nvSpPr>
        <p:spPr>
          <a:xfrm>
            <a:off x="1039752" y="2846579"/>
            <a:ext cx="2882900" cy="425450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DF584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Web banners: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41729DF-CA94-45FC-8FC3-BEAF84811DA2}"/>
              </a:ext>
            </a:extLst>
          </p:cNvPr>
          <p:cNvSpPr txBox="1">
            <a:spLocks/>
          </p:cNvSpPr>
          <p:nvPr/>
        </p:nvSpPr>
        <p:spPr>
          <a:xfrm>
            <a:off x="1039752" y="3184177"/>
            <a:ext cx="5758398" cy="155979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Place on your website to drive awareness and enrollments. When clicked on, direct users to a content page or your enrollment page.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Include on all relevant .edu pages: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How to afford &lt;schoolname&gt; pages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Financial Aid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Bursar’s office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Orientation pages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122F103-DBEE-4319-A9C6-6DA02B5E043D}"/>
              </a:ext>
            </a:extLst>
          </p:cNvPr>
          <p:cNvSpPr txBox="1">
            <a:spLocks/>
          </p:cNvSpPr>
          <p:nvPr/>
        </p:nvSpPr>
        <p:spPr>
          <a:xfrm>
            <a:off x="1043454" y="4883146"/>
            <a:ext cx="2882900" cy="425450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DF584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Digital slides: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8FCB7B9-5A28-4326-A705-C070DB472B1F}"/>
              </a:ext>
            </a:extLst>
          </p:cNvPr>
          <p:cNvSpPr txBox="1">
            <a:spLocks/>
          </p:cNvSpPr>
          <p:nvPr/>
        </p:nvSpPr>
        <p:spPr>
          <a:xfrm>
            <a:off x="1055143" y="5232393"/>
            <a:ext cx="5758398" cy="835104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For networked monitors around campus to drive enrollments – recommend including enrollment dates and QR 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83FC56-94B9-4FA2-99F4-638B6434CD75}"/>
              </a:ext>
            </a:extLst>
          </p:cNvPr>
          <p:cNvSpPr txBox="1"/>
          <p:nvPr/>
        </p:nvSpPr>
        <p:spPr>
          <a:xfrm>
            <a:off x="9402935" y="2568480"/>
            <a:ext cx="243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Media Post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DEA5FB-4FFC-44ED-BCD9-3B4A3CD4ED87}"/>
              </a:ext>
            </a:extLst>
          </p:cNvPr>
          <p:cNvSpPr txBox="1"/>
          <p:nvPr/>
        </p:nvSpPr>
        <p:spPr>
          <a:xfrm>
            <a:off x="7595533" y="5674826"/>
            <a:ext cx="34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 banner/Digital Slide</a:t>
            </a:r>
          </a:p>
        </p:txBody>
      </p:sp>
      <p:pic>
        <p:nvPicPr>
          <p:cNvPr id="5" name="Picture 4" descr="A picture containing text, newspaper, screenshot, sign&#10;&#10;Description automatically generated">
            <a:extLst>
              <a:ext uri="{FF2B5EF4-FFF2-40B4-BE49-F238E27FC236}">
                <a16:creationId xmlns:a16="http://schemas.microsoft.com/office/drawing/2014/main" id="{5744301E-E82C-4FD7-BB29-ECA96641E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60" y="1955393"/>
            <a:ext cx="1817508" cy="1817508"/>
          </a:xfrm>
          <a:prstGeom prst="rect">
            <a:avLst/>
          </a:prstGeom>
        </p:spPr>
      </p:pic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C783631-EB57-45AA-9252-BD6FE03C0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38" y="4124503"/>
            <a:ext cx="2930490" cy="153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D50502-22F0-B645-AC3A-ED9724DEB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Payment Plan Marketing Resources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B8F1FD-11F5-C149-9AEB-FF406D7A7E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699" y="1732884"/>
            <a:ext cx="4745377" cy="46584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Self-service portal</a:t>
            </a:r>
            <a:r>
              <a:rPr lang="en-US" dirty="0">
                <a:solidFill>
                  <a:schemeClr val="tx2"/>
                </a:solidFill>
              </a:rPr>
              <a:t>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204AF-144A-C34D-9FE0-28BBB9ED7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2416521"/>
            <a:ext cx="4666247" cy="366578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Transactcampus.com/fspp</a:t>
            </a:r>
          </a:p>
          <a:p>
            <a:r>
              <a:rPr lang="en-US" dirty="0"/>
              <a:t>Either request that we design the materials using the templates shown, or download the design files and have your on-campus marketing team update the designs.  Attach the final PDFs when you order.</a:t>
            </a:r>
          </a:p>
          <a:p>
            <a:r>
              <a:rPr lang="en-US" dirty="0"/>
              <a:t>Complete the form to order marketing materials</a:t>
            </a:r>
          </a:p>
          <a:p>
            <a:pPr lvl="1"/>
            <a:r>
              <a:rPr lang="en-US" dirty="0"/>
              <a:t>Be sure to have your logo colors, plan details and instructions handy</a:t>
            </a:r>
          </a:p>
          <a:p>
            <a:pPr lvl="1"/>
            <a:r>
              <a:rPr lang="en-US" dirty="0"/>
              <a:t>Easily attach artwork, logos, and other files</a:t>
            </a:r>
          </a:p>
          <a:p>
            <a:r>
              <a:rPr lang="en-US" dirty="0"/>
              <a:t>We will confirm receipt of order within 72 hours</a:t>
            </a:r>
          </a:p>
          <a:p>
            <a:r>
              <a:rPr lang="en-US" dirty="0"/>
              <a:t>Allow about 3 weeks for us to complete your order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A703E1-B828-DC4D-BE0B-C99781F04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F254C-6CEF-3149-83C4-F60E34B1CAA2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5047450-19C9-465E-8368-10AD45EDE917}"/>
              </a:ext>
            </a:extLst>
          </p:cNvPr>
          <p:cNvSpPr txBox="1">
            <a:spLocks/>
          </p:cNvSpPr>
          <p:nvPr/>
        </p:nvSpPr>
        <p:spPr>
          <a:xfrm>
            <a:off x="6497053" y="2396468"/>
            <a:ext cx="4666247" cy="28768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Drop in anytime to talk with our marketing team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Tuesday, 4-5pm ET – to join: </a:t>
            </a:r>
            <a:r>
              <a:rPr lang="en-US" b="0" i="0" u="sng" dirty="0">
                <a:solidFill>
                  <a:srgbClr val="23527C"/>
                </a:solidFill>
                <a:effectLst/>
                <a:latin typeface="+mn-lt"/>
                <a:hlinkClick r:id="rId2"/>
              </a:rPr>
              <a:t>Click here to join the meeting</a:t>
            </a:r>
            <a:endParaRPr lang="en-US" b="0" i="0" dirty="0">
              <a:solidFill>
                <a:srgbClr val="333333"/>
              </a:solidFill>
              <a:effectLst/>
              <a:latin typeface="+mn-lt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Thursday, 11am-12 noon ET – to join: </a:t>
            </a:r>
            <a:r>
              <a:rPr lang="en-US" b="0" i="0" u="sng" dirty="0">
                <a:solidFill>
                  <a:srgbClr val="23527C"/>
                </a:solidFill>
                <a:effectLst/>
                <a:latin typeface="+mn-lt"/>
                <a:hlinkClick r:id="rId3"/>
              </a:rPr>
              <a:t>Click here to join the meeting</a:t>
            </a:r>
            <a:endParaRPr lang="en-US" b="0" i="0" dirty="0">
              <a:solidFill>
                <a:srgbClr val="333333"/>
              </a:solidFill>
              <a:effectLst/>
              <a:latin typeface="+mn-lt"/>
            </a:endParaRPr>
          </a:p>
          <a:p>
            <a:r>
              <a:rPr lang="en-US" dirty="0">
                <a:latin typeface="+mn-lt"/>
              </a:rPr>
              <a:t>Contact us via email: </a:t>
            </a:r>
            <a:r>
              <a:rPr lang="en-US" u="sng" dirty="0">
                <a:solidFill>
                  <a:schemeClr val="accent2"/>
                </a:solidFill>
                <a:latin typeface="+mn-lt"/>
              </a:rPr>
              <a:t>Engagement</a:t>
            </a:r>
            <a:r>
              <a:rPr lang="en-US" u="sng" dirty="0">
                <a:solidFill>
                  <a:srgbClr val="16B5BE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u="sng" dirty="0">
                <a:solidFill>
                  <a:schemeClr val="accent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transactcampus</a:t>
            </a:r>
            <a:r>
              <a:rPr lang="en-US" u="sng" dirty="0">
                <a:solidFill>
                  <a:srgbClr val="16B5BE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en-US" u="sng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7123E88-AC06-4D9E-9122-CBBD1DEB5DD0}"/>
              </a:ext>
            </a:extLst>
          </p:cNvPr>
          <p:cNvSpPr txBox="1">
            <a:spLocks/>
          </p:cNvSpPr>
          <p:nvPr/>
        </p:nvSpPr>
        <p:spPr>
          <a:xfrm>
            <a:off x="6580767" y="1732885"/>
            <a:ext cx="3806407" cy="352590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DF584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Office Hours</a:t>
            </a:r>
            <a:r>
              <a:rPr lang="en-US" dirty="0">
                <a:solidFill>
                  <a:schemeClr val="tx2"/>
                </a:solidFill>
              </a:rPr>
              <a:t>: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D7E47464-917D-4F7E-A4A1-B7371DC8152E}"/>
              </a:ext>
            </a:extLst>
          </p:cNvPr>
          <p:cNvSpPr/>
          <p:nvPr/>
        </p:nvSpPr>
        <p:spPr>
          <a:xfrm>
            <a:off x="6873412" y="4789920"/>
            <a:ext cx="4037744" cy="1588168"/>
          </a:xfrm>
          <a:prstGeom prst="wave">
            <a:avLst/>
          </a:prstGeom>
          <a:solidFill>
            <a:srgbClr val="4C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Marketing services are available to you on an ongoing basis, not just for your launch</a:t>
            </a:r>
          </a:p>
        </p:txBody>
      </p:sp>
    </p:spTree>
    <p:extLst>
      <p:ext uri="{BB962C8B-B14F-4D97-AF65-F5344CB8AC3E}">
        <p14:creationId xmlns:p14="http://schemas.microsoft.com/office/powerpoint/2010/main" val="26682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4FE64F-2B66-4081-9D16-566876FBB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2D5D-C3E5-42EF-8DEA-A8513AB3BD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800" b="1" dirty="0"/>
              <a:t>Send us your student email list (</a:t>
            </a:r>
            <a:r>
              <a:rPr lang="en-US" sz="1800" dirty="0"/>
              <a:t>Format = Excel, CSV, or TXT file)</a:t>
            </a:r>
          </a:p>
          <a:p>
            <a:pPr marL="0" indent="0">
              <a:buNone/>
            </a:pPr>
            <a:r>
              <a:rPr lang="en-US" sz="1400" dirty="0"/>
              <a:t> </a:t>
            </a:r>
            <a:r>
              <a:rPr lang="en-US" sz="1600" dirty="0"/>
              <a:t>Universe:  All Students</a:t>
            </a:r>
          </a:p>
          <a:p>
            <a:pPr marL="457200" lvl="1" indent="0">
              <a:buNone/>
            </a:pPr>
            <a:r>
              <a:rPr lang="en-US" dirty="0"/>
              <a:t>Student ID Number/Customer ID number (include any leading zero)</a:t>
            </a:r>
          </a:p>
          <a:p>
            <a:pPr marL="457200" lvl="1" indent="0">
              <a:buNone/>
            </a:pPr>
            <a:r>
              <a:rPr lang="en-US" dirty="0"/>
              <a:t>First Name</a:t>
            </a:r>
          </a:p>
          <a:p>
            <a:pPr marL="457200" lvl="1" indent="0">
              <a:buNone/>
            </a:pPr>
            <a:r>
              <a:rPr lang="en-US" dirty="0"/>
              <a:t>Last name</a:t>
            </a:r>
          </a:p>
          <a:p>
            <a:pPr marL="457200" lvl="1" indent="0">
              <a:buNone/>
            </a:pPr>
            <a:r>
              <a:rPr lang="en-US" dirty="0"/>
              <a:t>School email address</a:t>
            </a:r>
          </a:p>
          <a:p>
            <a:pPr marL="457200" lvl="1" indent="0">
              <a:buNone/>
            </a:pPr>
            <a:r>
              <a:rPr lang="en-US" dirty="0"/>
              <a:t>Year in School/cumulative credits/grad year (This is to identify freshmen vs seniors for example for results tracking)</a:t>
            </a:r>
          </a:p>
          <a:p>
            <a:pPr marL="0" indent="0">
              <a:buNone/>
            </a:pPr>
            <a:r>
              <a:rPr lang="en-US" sz="1100" dirty="0"/>
              <a:t> </a:t>
            </a:r>
          </a:p>
          <a:p>
            <a:pPr marL="0" indent="0">
              <a:buNone/>
            </a:pPr>
            <a:r>
              <a:rPr lang="en-US" sz="1800" b="1" dirty="0"/>
              <a:t> </a:t>
            </a:r>
            <a:r>
              <a:rPr lang="en-US" sz="1800" dirty="0"/>
              <a:t>If you have further questions, please contact your Client Manager or </a:t>
            </a:r>
            <a:r>
              <a:rPr lang="en-US" sz="1800" b="1" dirty="0"/>
              <a:t>Engagement@transactcampus.com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F67C6-ADC1-469D-8F0D-2B164CB54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											</a:t>
            </a:r>
            <a:fld id="{D14F254C-6CEF-3149-83C4-F60E34B1CAA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99A0-5BC3-3449-8CFB-9678BC895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151884"/>
            <a:ext cx="5009588" cy="2840522"/>
          </a:xfrm>
        </p:spPr>
        <p:txBody>
          <a:bodyPr lIns="0">
            <a:normAutofit/>
          </a:bodyPr>
          <a:lstStyle/>
          <a:p>
            <a:pPr algn="l">
              <a:lnSpc>
                <a:spcPct val="75000"/>
              </a:lnSpc>
            </a:pPr>
            <a:r>
              <a:rPr lang="en-US" sz="4700" b="1" dirty="0">
                <a:solidFill>
                  <a:schemeClr val="accent1"/>
                </a:solidFill>
              </a:rPr>
              <a:t>Thank you</a:t>
            </a:r>
            <a:endParaRPr lang="en-US" sz="4700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74F271-47F8-4FCF-9A97-07978B43CAC6}"/>
              </a:ext>
            </a:extLst>
          </p:cNvPr>
          <p:cNvSpPr/>
          <p:nvPr/>
        </p:nvSpPr>
        <p:spPr>
          <a:xfrm>
            <a:off x="6096000" y="2217683"/>
            <a:ext cx="5917324" cy="2511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84386C7-9A50-4610-B552-3FF860895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82" y="2693095"/>
            <a:ext cx="5629917" cy="223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ransact 1">
      <a:dk1>
        <a:srgbClr val="6C6D71"/>
      </a:dk1>
      <a:lt1>
        <a:srgbClr val="FFFFFF"/>
      </a:lt1>
      <a:dk2>
        <a:srgbClr val="0D2C4E"/>
      </a:dk2>
      <a:lt2>
        <a:srgbClr val="EAEAEA"/>
      </a:lt2>
      <a:accent1>
        <a:srgbClr val="2280D2"/>
      </a:accent1>
      <a:accent2>
        <a:srgbClr val="16B5BE"/>
      </a:accent2>
      <a:accent3>
        <a:srgbClr val="0D2C4E"/>
      </a:accent3>
      <a:accent4>
        <a:srgbClr val="E9B13A"/>
      </a:accent4>
      <a:accent5>
        <a:srgbClr val="C32B3A"/>
      </a:accent5>
      <a:accent6>
        <a:srgbClr val="EAEAEA"/>
      </a:accent6>
      <a:hlink>
        <a:srgbClr val="16B5BE"/>
      </a:hlink>
      <a:folHlink>
        <a:srgbClr val="2280D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ransact_PPT_Template_2019" id="{DE99F01A-DCFC-48EA-8242-E95E0517A46D}" vid="{83AE4747-9DB1-4105-934B-6B25D6541E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A14C3BF10654595CF0BDA1C852A20" ma:contentTypeVersion="15" ma:contentTypeDescription="Create a new document." ma:contentTypeScope="" ma:versionID="91b3a9ffc40f2b214cf0201890b57e3f">
  <xsd:schema xmlns:xsd="http://www.w3.org/2001/XMLSchema" xmlns:xs="http://www.w3.org/2001/XMLSchema" xmlns:p="http://schemas.microsoft.com/office/2006/metadata/properties" xmlns:ns1="http://schemas.microsoft.com/sharepoint/v3" xmlns:ns2="84888842-d420-46f1-9d32-2d6d411a8038" xmlns:ns3="773fb6da-9dd0-4c6e-80bd-e87e060b406e" targetNamespace="http://schemas.microsoft.com/office/2006/metadata/properties" ma:root="true" ma:fieldsID="4b751ed02a015f38ecc73a01c64d18f3" ns1:_="" ns2:_="" ns3:_="">
    <xsd:import namespace="http://schemas.microsoft.com/sharepoint/v3"/>
    <xsd:import namespace="84888842-d420-46f1-9d32-2d6d411a8038"/>
    <xsd:import namespace="773fb6da-9dd0-4c6e-80bd-e87e060b40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88842-d420-46f1-9d32-2d6d411a80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fb6da-9dd0-4c6e-80bd-e87e060b4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C87E1-2E38-4000-8600-7982F2F5C6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BF1AAA-6625-447B-8054-91DE596E9B50}">
  <ds:schemaRefs>
    <ds:schemaRef ds:uri="http://schemas.microsoft.com/office/2006/documentManagement/types"/>
    <ds:schemaRef ds:uri="http://www.w3.org/XML/1998/namespace"/>
    <ds:schemaRef ds:uri="http://purl.org/dc/elements/1.1/"/>
    <ds:schemaRef ds:uri="1851dc76-946c-4c3e-a435-6542a76bf4b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1ABAD81-2936-4523-8ADB-33CDEDA34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4888842-d420-46f1-9d32-2d6d411a8038"/>
    <ds:schemaRef ds:uri="773fb6da-9dd0-4c6e-80bd-e87e060b40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13340</TotalTime>
  <Words>757</Words>
  <Application>Microsoft Office PowerPoint</Application>
  <PresentationFormat>Widescreen</PresentationFormat>
  <Paragraphs>102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System Font Regular</vt:lpstr>
      <vt:lpstr>Wingdings</vt:lpstr>
      <vt:lpstr>1_Office Theme</vt:lpstr>
      <vt:lpstr> Full-Service Payment Plan Marketing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 Graph 5</dc:creator>
  <cp:lastModifiedBy>Lori Caffrey</cp:lastModifiedBy>
  <cp:revision>257</cp:revision>
  <cp:lastPrinted>2020-09-11T18:26:29Z</cp:lastPrinted>
  <dcterms:created xsi:type="dcterms:W3CDTF">2019-04-10T07:15:47Z</dcterms:created>
  <dcterms:modified xsi:type="dcterms:W3CDTF">2024-05-28T15:55:32Z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0x01010044AA14C3BF10654595CF0BDA1C852A20</vt:lpwstr>
  </property>
</Properties>
</file>